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1" r:id="rId1"/>
  </p:sldMasterIdLst>
  <p:sldIdLst>
    <p:sldId id="256" r:id="rId2"/>
  </p:sldIdLst>
  <p:sldSz cx="43891200" cy="329184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C1C3"/>
    <a:srgbClr val="931721"/>
    <a:srgbClr val="CB2433"/>
    <a:srgbClr val="9D1824"/>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45"/>
    <p:restoredTop sz="96281"/>
  </p:normalViewPr>
  <p:slideViewPr>
    <p:cSldViewPr snapToGrid="0" snapToObjects="1" showGuides="1">
      <p:cViewPr>
        <p:scale>
          <a:sx n="30" d="100"/>
          <a:sy n="30" d="100"/>
        </p:scale>
        <p:origin x="616" y="-872"/>
      </p:cViewPr>
      <p:guideLst>
        <p:guide orient="horz" pos="10368"/>
        <p:guide pos="1382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jayjeffries\Desktop\IES%20Grant%20Research\Frequency%20Spreadsheets\QuanMethod_Crosstab.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jayjeffries\Desktop\IES%20Grant%20Research\Frequency%20Spreadsheets\QualMethod_Crosstab.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en-US" sz="3200" b="1" dirty="0"/>
              <a:t>Quantitative Analysis Method Complexity</a:t>
            </a:r>
          </a:p>
          <a:p>
            <a:pPr>
              <a:defRPr sz="2400"/>
            </a:pPr>
            <a:r>
              <a:rPr lang="en-US" sz="2800" b="1" i="0" u="none" strike="noStrike" baseline="0" dirty="0">
                <a:effectLst/>
              </a:rPr>
              <a:t>Comparison of IES Funded Study and Journal Articles </a:t>
            </a:r>
            <a:r>
              <a:rPr lang="en-US" sz="2800" b="1" dirty="0"/>
              <a:t> </a:t>
            </a:r>
          </a:p>
        </c:rich>
      </c:tx>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Sheet1!$B$89</c:f>
              <c:strCache>
                <c:ptCount val="1"/>
                <c:pt idx="0">
                  <c:v>Journal Article</c:v>
                </c:pt>
              </c:strCache>
            </c:strRef>
          </c:tx>
          <c:spPr>
            <a:solidFill>
              <a:schemeClr val="tx2"/>
            </a:solidFill>
            <a:ln>
              <a:noFill/>
            </a:ln>
            <a:effectLst/>
          </c:spPr>
          <c:invertIfNegative val="0"/>
          <c:dLbls>
            <c:dLbl>
              <c:idx val="0"/>
              <c:tx>
                <c:rich>
                  <a:bodyPr/>
                  <a:lstStyle/>
                  <a:p>
                    <a:fld id="{ED10F495-F49E-3A49-B99C-F7E8A7E91596}" type="CELLRANGE">
                      <a:rPr lang="en-US"/>
                      <a:pPr/>
                      <a:t>[CELLRANGE]</a:t>
                    </a:fld>
                    <a:r>
                      <a:rPr lang="en-US" baseline="0"/>
                      <a:t>, </a:t>
                    </a:r>
                    <a:fld id="{687342F2-BE18-7C48-827A-4B3EC22B7829}"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5CB1-C342-83D1-4E47DFA2E60C}"/>
                </c:ext>
              </c:extLst>
            </c:dLbl>
            <c:dLbl>
              <c:idx val="1"/>
              <c:tx>
                <c:rich>
                  <a:bodyPr/>
                  <a:lstStyle/>
                  <a:p>
                    <a:fld id="{D0116A31-63E0-C440-BA04-C671310B6CDB}" type="CELLRANGE">
                      <a:rPr lang="en-US"/>
                      <a:pPr/>
                      <a:t>[CELLRANGE]</a:t>
                    </a:fld>
                    <a:r>
                      <a:rPr lang="en-US" baseline="0"/>
                      <a:t>, </a:t>
                    </a:r>
                    <a:fld id="{6834C9D5-F343-3F47-AD5C-BAB0B2CD720B}"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5CB1-C342-83D1-4E47DFA2E60C}"/>
                </c:ext>
              </c:extLst>
            </c:dLbl>
            <c:dLbl>
              <c:idx val="2"/>
              <c:tx>
                <c:rich>
                  <a:bodyPr/>
                  <a:lstStyle/>
                  <a:p>
                    <a:fld id="{E2C95ADB-707F-F64C-B99D-1B5EB7044E07}" type="CELLRANGE">
                      <a:rPr lang="en-US"/>
                      <a:pPr/>
                      <a:t>[CELLRANGE]</a:t>
                    </a:fld>
                    <a:r>
                      <a:rPr lang="en-US" baseline="0"/>
                      <a:t>, </a:t>
                    </a:r>
                    <a:fld id="{6A556486-5982-AE44-A370-12E2574E5584}"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5CB1-C342-83D1-4E47DFA2E60C}"/>
                </c:ext>
              </c:extLst>
            </c:dLbl>
            <c:dLbl>
              <c:idx val="3"/>
              <c:tx>
                <c:rich>
                  <a:bodyPr/>
                  <a:lstStyle/>
                  <a:p>
                    <a:fld id="{B7973FF1-5B1D-184F-A2FC-4F84759199A1}" type="CELLRANGE">
                      <a:rPr lang="en-US"/>
                      <a:pPr/>
                      <a:t>[CELLRANGE]</a:t>
                    </a:fld>
                    <a:r>
                      <a:rPr lang="en-US" baseline="0"/>
                      <a:t>, </a:t>
                    </a:r>
                    <a:fld id="{82736742-F634-0B41-A68D-F79D21817B76}"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5CB1-C342-83D1-4E47DFA2E60C}"/>
                </c:ext>
              </c:extLst>
            </c:dLbl>
            <c:dLbl>
              <c:idx val="4"/>
              <c:tx>
                <c:rich>
                  <a:bodyPr/>
                  <a:lstStyle/>
                  <a:p>
                    <a:fld id="{B0D94BF1-096E-F640-AF10-4CB9054D217F}" type="CELLRANGE">
                      <a:rPr lang="en-US"/>
                      <a:pPr/>
                      <a:t>[CELLRANGE]</a:t>
                    </a:fld>
                    <a:r>
                      <a:rPr lang="en-US" baseline="0"/>
                      <a:t>, </a:t>
                    </a:r>
                    <a:fld id="{501F9CE9-7061-EF48-A2D2-4C6E960ACE4E}"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5CB1-C342-83D1-4E47DFA2E60C}"/>
                </c:ext>
              </c:extLst>
            </c:dLbl>
            <c:dLbl>
              <c:idx val="5"/>
              <c:tx>
                <c:rich>
                  <a:bodyPr/>
                  <a:lstStyle/>
                  <a:p>
                    <a:fld id="{5ABEE503-BE4A-434C-8772-07885EF0D5E7}" type="CELLRANGE">
                      <a:rPr lang="en-US"/>
                      <a:pPr/>
                      <a:t>[CELLRANGE]</a:t>
                    </a:fld>
                    <a:r>
                      <a:rPr lang="en-US" baseline="0"/>
                      <a:t>, </a:t>
                    </a:r>
                    <a:fld id="{E7F7641D-AF85-0C4A-88D3-72FA9914304F}"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5CB1-C342-83D1-4E47DFA2E60C}"/>
                </c:ext>
              </c:extLst>
            </c:dLbl>
            <c:dLbl>
              <c:idx val="6"/>
              <c:tx>
                <c:rich>
                  <a:bodyPr/>
                  <a:lstStyle/>
                  <a:p>
                    <a:fld id="{0D787E40-8A27-DF42-B059-62E5C65BAB2D}" type="CELLRANGE">
                      <a:rPr lang="en-US"/>
                      <a:pPr/>
                      <a:t>[CELLRANGE]</a:t>
                    </a:fld>
                    <a:r>
                      <a:rPr lang="en-US" baseline="0"/>
                      <a:t>, </a:t>
                    </a:r>
                    <a:fld id="{0422B081-86F1-8D4D-AEA5-61AF3C451382}"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5CB1-C342-83D1-4E47DFA2E60C}"/>
                </c:ext>
              </c:extLst>
            </c:dLbl>
            <c:dLbl>
              <c:idx val="7"/>
              <c:tx>
                <c:rich>
                  <a:bodyPr/>
                  <a:lstStyle/>
                  <a:p>
                    <a:fld id="{F57E989D-716C-B941-B153-401F69DBD6E9}" type="CELLRANGE">
                      <a:rPr lang="en-US"/>
                      <a:pPr/>
                      <a:t>[CELLRANGE]</a:t>
                    </a:fld>
                    <a:r>
                      <a:rPr lang="en-US" baseline="0"/>
                      <a:t>, </a:t>
                    </a:r>
                    <a:fld id="{1FE20411-44CD-0041-90D3-53C2A3EF1AF3}" type="VALUE">
                      <a:rPr lang="en-US" baseline="0"/>
                      <a:pPr/>
                      <a:t>[VALUE]</a:t>
                    </a:fld>
                    <a:endParaRPr lang="en-US" baseline="0"/>
                  </a:p>
                </c:rich>
              </c:tx>
              <c:showLegendKey val="0"/>
              <c:showVal val="1"/>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5CB1-C342-83D1-4E47DFA2E60C}"/>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Sheet1!$A$90:$A$97</c:f>
              <c:strCache>
                <c:ptCount val="8"/>
                <c:pt idx="0">
                  <c:v>Descriptives 
Analyses -  Level 1</c:v>
                </c:pt>
                <c:pt idx="1">
                  <c:v>Univariate 
Analyses -  Level 2</c:v>
                </c:pt>
                <c:pt idx="2">
                  <c:v>Multivariate 
Analyses  -  Level 3</c:v>
                </c:pt>
                <c:pt idx="3">
                  <c:v>Analyses of Group 
Membership -  Level 4</c:v>
                </c:pt>
                <c:pt idx="4">
                  <c:v>Measurement 
Technique -  Level 5</c:v>
                </c:pt>
                <c:pt idx="5">
                  <c:v>Analyses of Time 
and/or Space -  Level 6</c:v>
                </c:pt>
                <c:pt idx="6">
                  <c:v>Multi-Directional or 
Multilevel Model  -  Level 7</c:v>
                </c:pt>
                <c:pt idx="7">
                  <c:v>Multi-Directional and
Multilevel Analyses -  Level 8</c:v>
                </c:pt>
              </c:strCache>
            </c:strRef>
          </c:cat>
          <c:val>
            <c:numRef>
              <c:f>Sheet1!$B$90:$B$97</c:f>
              <c:numCache>
                <c:formatCode>General</c:formatCode>
                <c:ptCount val="8"/>
                <c:pt idx="0">
                  <c:v>154</c:v>
                </c:pt>
                <c:pt idx="1">
                  <c:v>172</c:v>
                </c:pt>
                <c:pt idx="2">
                  <c:v>56</c:v>
                </c:pt>
                <c:pt idx="3">
                  <c:v>4</c:v>
                </c:pt>
                <c:pt idx="4">
                  <c:v>61</c:v>
                </c:pt>
                <c:pt idx="5">
                  <c:v>17</c:v>
                </c:pt>
                <c:pt idx="6">
                  <c:v>11</c:v>
                </c:pt>
                <c:pt idx="7">
                  <c:v>0</c:v>
                </c:pt>
              </c:numCache>
            </c:numRef>
          </c:val>
          <c:extLst>
            <c:ext xmlns:c15="http://schemas.microsoft.com/office/drawing/2012/chart" uri="{02D57815-91ED-43cb-92C2-25804820EDAC}">
              <c15:datalabelsRange>
                <c15:f>Sheet1!$E$90:$E$97</c15:f>
                <c15:dlblRangeCache>
                  <c:ptCount val="8"/>
                  <c:pt idx="0">
                    <c:v>60.16%</c:v>
                  </c:pt>
                  <c:pt idx="1">
                    <c:v>67.19%</c:v>
                  </c:pt>
                  <c:pt idx="2">
                    <c:v>21.88%</c:v>
                  </c:pt>
                  <c:pt idx="3">
                    <c:v>1.56%</c:v>
                  </c:pt>
                  <c:pt idx="4">
                    <c:v>23.83%</c:v>
                  </c:pt>
                  <c:pt idx="5">
                    <c:v>6.64%</c:v>
                  </c:pt>
                  <c:pt idx="6">
                    <c:v>4.29%</c:v>
                  </c:pt>
                  <c:pt idx="7">
                    <c:v>0%</c:v>
                  </c:pt>
                </c15:dlblRangeCache>
              </c15:datalabelsRange>
            </c:ext>
            <c:ext xmlns:c16="http://schemas.microsoft.com/office/drawing/2014/chart" uri="{C3380CC4-5D6E-409C-BE32-E72D297353CC}">
              <c16:uniqueId val="{00000008-5CB1-C342-83D1-4E47DFA2E60C}"/>
            </c:ext>
          </c:extLst>
        </c:ser>
        <c:ser>
          <c:idx val="1"/>
          <c:order val="1"/>
          <c:tx>
            <c:strRef>
              <c:f>Sheet1!$C$89</c:f>
              <c:strCache>
                <c:ptCount val="1"/>
                <c:pt idx="0">
                  <c:v>IES Funded Study</c:v>
                </c:pt>
              </c:strCache>
            </c:strRef>
          </c:tx>
          <c:spPr>
            <a:solidFill>
              <a:srgbClr val="C00000"/>
            </a:solidFill>
            <a:ln>
              <a:noFill/>
            </a:ln>
            <a:effectLst/>
          </c:spPr>
          <c:invertIfNegative val="0"/>
          <c:dLbls>
            <c:dLbl>
              <c:idx val="0"/>
              <c:tx>
                <c:rich>
                  <a:bodyPr/>
                  <a:lstStyle/>
                  <a:p>
                    <a:fld id="{877AF710-EA48-634C-9B14-94B4F61B2E32}" type="CELLRANGE">
                      <a:rPr lang="en-US"/>
                      <a:pPr/>
                      <a:t>[CELLRANGE]</a:t>
                    </a:fld>
                    <a:r>
                      <a:rPr lang="en-US" baseline="0"/>
                      <a:t>, </a:t>
                    </a:r>
                    <a:fld id="{217AD3D0-3CC2-594E-9ED8-57B60988BA7B}"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5CB1-C342-83D1-4E47DFA2E60C}"/>
                </c:ext>
              </c:extLst>
            </c:dLbl>
            <c:dLbl>
              <c:idx val="1"/>
              <c:tx>
                <c:rich>
                  <a:bodyPr/>
                  <a:lstStyle/>
                  <a:p>
                    <a:fld id="{72153A8B-4730-2A43-B1C9-6BF458FFB294}" type="CELLRANGE">
                      <a:rPr lang="en-US"/>
                      <a:pPr/>
                      <a:t>[CELLRANGE]</a:t>
                    </a:fld>
                    <a:r>
                      <a:rPr lang="en-US" baseline="0"/>
                      <a:t>, </a:t>
                    </a:r>
                    <a:fld id="{6F98F574-4D11-8244-84AE-D628D4D2C72D}"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5CB1-C342-83D1-4E47DFA2E60C}"/>
                </c:ext>
              </c:extLst>
            </c:dLbl>
            <c:dLbl>
              <c:idx val="2"/>
              <c:tx>
                <c:rich>
                  <a:bodyPr/>
                  <a:lstStyle/>
                  <a:p>
                    <a:fld id="{10B85BA9-ECC7-C240-8FF2-1649B7E29A9E}" type="CELLRANGE">
                      <a:rPr lang="en-US"/>
                      <a:pPr/>
                      <a:t>[CELLRANGE]</a:t>
                    </a:fld>
                    <a:r>
                      <a:rPr lang="en-US" baseline="0"/>
                      <a:t>, </a:t>
                    </a:r>
                    <a:fld id="{5033A761-1693-5D42-BD11-28A6DC17A910}"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5CB1-C342-83D1-4E47DFA2E60C}"/>
                </c:ext>
              </c:extLst>
            </c:dLbl>
            <c:dLbl>
              <c:idx val="3"/>
              <c:tx>
                <c:rich>
                  <a:bodyPr/>
                  <a:lstStyle/>
                  <a:p>
                    <a:fld id="{053E009A-6758-8544-B07F-540F26D39DB4}" type="CELLRANGE">
                      <a:rPr lang="en-US"/>
                      <a:pPr/>
                      <a:t>[CELLRANGE]</a:t>
                    </a:fld>
                    <a:r>
                      <a:rPr lang="en-US" baseline="0"/>
                      <a:t>, </a:t>
                    </a:r>
                    <a:fld id="{EB1A5BD9-62FA-444A-8FF9-431248B5B52C}"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5CB1-C342-83D1-4E47DFA2E60C}"/>
                </c:ext>
              </c:extLst>
            </c:dLbl>
            <c:dLbl>
              <c:idx val="4"/>
              <c:tx>
                <c:rich>
                  <a:bodyPr/>
                  <a:lstStyle/>
                  <a:p>
                    <a:fld id="{55F15A0F-8D72-BE48-B814-C73137143501}" type="CELLRANGE">
                      <a:rPr lang="en-US"/>
                      <a:pPr/>
                      <a:t>[CELLRANGE]</a:t>
                    </a:fld>
                    <a:r>
                      <a:rPr lang="en-US" baseline="0"/>
                      <a:t>, </a:t>
                    </a:r>
                    <a:fld id="{9C976ED4-FBC8-0D40-A5EE-12D6352BA755}"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5CB1-C342-83D1-4E47DFA2E60C}"/>
                </c:ext>
              </c:extLst>
            </c:dLbl>
            <c:dLbl>
              <c:idx val="5"/>
              <c:tx>
                <c:rich>
                  <a:bodyPr/>
                  <a:lstStyle/>
                  <a:p>
                    <a:fld id="{E067EC70-519A-4A4A-A262-1568CC746AF2}" type="CELLRANGE">
                      <a:rPr lang="en-US"/>
                      <a:pPr/>
                      <a:t>[CELLRANGE]</a:t>
                    </a:fld>
                    <a:r>
                      <a:rPr lang="en-US" baseline="0"/>
                      <a:t>, </a:t>
                    </a:r>
                    <a:fld id="{25962344-5700-3A40-8934-71A836B00030}"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5CB1-C342-83D1-4E47DFA2E60C}"/>
                </c:ext>
              </c:extLst>
            </c:dLbl>
            <c:dLbl>
              <c:idx val="6"/>
              <c:layout>
                <c:manualLayout>
                  <c:x val="0"/>
                  <c:y val="4.9901028807611804E-2"/>
                </c:manualLayout>
              </c:layout>
              <c:tx>
                <c:rich>
                  <a:bodyPr/>
                  <a:lstStyle/>
                  <a:p>
                    <a:fld id="{77BC2D5E-8F74-9C45-AC58-3B5FF70B99F4}" type="CELLRANGE">
                      <a:rPr lang="en-US" baseline="0"/>
                      <a:pPr/>
                      <a:t>[CELLRANGE]</a:t>
                    </a:fld>
                    <a:r>
                      <a:rPr lang="en-US" baseline="0"/>
                      <a:t>, </a:t>
                    </a:r>
                    <a:fld id="{D1685E3D-FA8A-0649-9DED-95A0D65F71F0}"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F-5CB1-C342-83D1-4E47DFA2E60C}"/>
                </c:ext>
              </c:extLst>
            </c:dLbl>
            <c:dLbl>
              <c:idx val="7"/>
              <c:tx>
                <c:rich>
                  <a:bodyPr/>
                  <a:lstStyle/>
                  <a:p>
                    <a:fld id="{29001C5A-A7CB-634B-BB02-41F79C793C28}" type="CELLRANGE">
                      <a:rPr lang="en-US"/>
                      <a:pPr/>
                      <a:t>[CELLRANGE]</a:t>
                    </a:fld>
                    <a:r>
                      <a:rPr lang="en-US" baseline="0"/>
                      <a:t>, </a:t>
                    </a:r>
                    <a:fld id="{923BCBED-FB60-CD48-B669-E1D89ACCADCE}"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5CB1-C342-83D1-4E47DFA2E60C}"/>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eparator>, </c:separator>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Sheet1!$A$90:$A$97</c:f>
              <c:strCache>
                <c:ptCount val="8"/>
                <c:pt idx="0">
                  <c:v>Descriptives 
Analyses -  Level 1</c:v>
                </c:pt>
                <c:pt idx="1">
                  <c:v>Univariate 
Analyses -  Level 2</c:v>
                </c:pt>
                <c:pt idx="2">
                  <c:v>Multivariate 
Analyses  -  Level 3</c:v>
                </c:pt>
                <c:pt idx="3">
                  <c:v>Analyses of Group 
Membership -  Level 4</c:v>
                </c:pt>
                <c:pt idx="4">
                  <c:v>Measurement 
Technique -  Level 5</c:v>
                </c:pt>
                <c:pt idx="5">
                  <c:v>Analyses of Time 
and/or Space -  Level 6</c:v>
                </c:pt>
                <c:pt idx="6">
                  <c:v>Multi-Directional or 
Multilevel Model  -  Level 7</c:v>
                </c:pt>
                <c:pt idx="7">
                  <c:v>Multi-Directional and
Multilevel Analyses -  Level 8</c:v>
                </c:pt>
              </c:strCache>
            </c:strRef>
          </c:cat>
          <c:val>
            <c:numRef>
              <c:f>Sheet1!$C$90:$C$97</c:f>
              <c:numCache>
                <c:formatCode>General</c:formatCode>
                <c:ptCount val="8"/>
                <c:pt idx="0">
                  <c:v>59</c:v>
                </c:pt>
                <c:pt idx="1">
                  <c:v>56</c:v>
                </c:pt>
                <c:pt idx="2">
                  <c:v>93</c:v>
                </c:pt>
                <c:pt idx="3">
                  <c:v>6</c:v>
                </c:pt>
                <c:pt idx="4">
                  <c:v>48</c:v>
                </c:pt>
                <c:pt idx="5">
                  <c:v>66</c:v>
                </c:pt>
                <c:pt idx="6">
                  <c:v>199</c:v>
                </c:pt>
                <c:pt idx="7">
                  <c:v>30</c:v>
                </c:pt>
              </c:numCache>
            </c:numRef>
          </c:val>
          <c:extLst>
            <c:ext xmlns:c15="http://schemas.microsoft.com/office/drawing/2012/chart" uri="{02D57815-91ED-43cb-92C2-25804820EDAC}">
              <c15:datalabelsRange>
                <c15:f>Sheet1!$G$90:$G$97</c15:f>
                <c15:dlblRangeCache>
                  <c:ptCount val="8"/>
                  <c:pt idx="0">
                    <c:v>20%</c:v>
                  </c:pt>
                  <c:pt idx="1">
                    <c:v>18.98%</c:v>
                  </c:pt>
                  <c:pt idx="2">
                    <c:v>31.53%</c:v>
                  </c:pt>
                  <c:pt idx="3">
                    <c:v>2.03%</c:v>
                  </c:pt>
                  <c:pt idx="4">
                    <c:v>16.27%</c:v>
                  </c:pt>
                  <c:pt idx="5">
                    <c:v>22.32%</c:v>
                  </c:pt>
                  <c:pt idx="6">
                    <c:v>67.46%</c:v>
                  </c:pt>
                  <c:pt idx="7">
                    <c:v>10.17%</c:v>
                  </c:pt>
                </c15:dlblRangeCache>
              </c15:datalabelsRange>
            </c:ext>
            <c:ext xmlns:c16="http://schemas.microsoft.com/office/drawing/2014/chart" uri="{C3380CC4-5D6E-409C-BE32-E72D297353CC}">
              <c16:uniqueId val="{00000011-5CB1-C342-83D1-4E47DFA2E60C}"/>
            </c:ext>
          </c:extLst>
        </c:ser>
        <c:dLbls>
          <c:showLegendKey val="0"/>
          <c:showVal val="0"/>
          <c:showCatName val="0"/>
          <c:showSerName val="0"/>
          <c:showPercent val="0"/>
          <c:showBubbleSize val="0"/>
        </c:dLbls>
        <c:gapWidth val="49"/>
        <c:overlap val="-20"/>
        <c:axId val="982482079"/>
        <c:axId val="982192463"/>
      </c:barChart>
      <c:catAx>
        <c:axId val="982482079"/>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endParaRPr lang="en-US"/>
          </a:p>
        </c:txPr>
        <c:crossAx val="982192463"/>
        <c:crosses val="autoZero"/>
        <c:auto val="1"/>
        <c:lblAlgn val="ctr"/>
        <c:lblOffset val="100"/>
        <c:noMultiLvlLbl val="0"/>
      </c:catAx>
      <c:valAx>
        <c:axId val="982192463"/>
        <c:scaling>
          <c:orientation val="minMax"/>
          <c:max val="22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endParaRPr lang="en-US"/>
          </a:p>
        </c:txPr>
        <c:crossAx val="982482079"/>
        <c:crosses val="autoZero"/>
        <c:crossBetween val="between"/>
        <c:majorUnit val="10"/>
        <c:min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1" i="0" u="none" strike="noStrike" kern="1200" spc="0" baseline="0">
                <a:solidFill>
                  <a:schemeClr val="tx1">
                    <a:lumMod val="65000"/>
                    <a:lumOff val="35000"/>
                  </a:schemeClr>
                </a:solidFill>
                <a:latin typeface="+mn-lt"/>
                <a:ea typeface="+mn-ea"/>
                <a:cs typeface="+mn-cs"/>
              </a:defRPr>
            </a:pPr>
            <a:r>
              <a:rPr lang="en-US" sz="3200" b="1" i="0" baseline="0" dirty="0">
                <a:effectLst/>
              </a:rPr>
              <a:t>Qualitative Analysis Method Complexity</a:t>
            </a:r>
            <a:endParaRPr lang="en-US" sz="3200" b="1" dirty="0">
              <a:effectLst/>
            </a:endParaRPr>
          </a:p>
          <a:p>
            <a:pPr>
              <a:defRPr sz="2800" b="1"/>
            </a:pPr>
            <a:r>
              <a:rPr lang="en-US" sz="2800" b="1" i="0" baseline="0" dirty="0">
                <a:effectLst/>
              </a:rPr>
              <a:t>Comparison of IES Funded Study and Journal Articles  </a:t>
            </a:r>
            <a:endParaRPr lang="en-US" sz="2800" b="1" dirty="0">
              <a:effectLst/>
            </a:endParaRPr>
          </a:p>
        </c:rich>
      </c:tx>
      <c:overlay val="0"/>
      <c:spPr>
        <a:noFill/>
        <a:ln>
          <a:noFill/>
        </a:ln>
        <a:effectLst/>
      </c:spPr>
      <c:txPr>
        <a:bodyPr rot="0" spcFirstLastPara="1" vertOverflow="ellipsis" vert="horz" wrap="square" anchor="ctr" anchorCtr="1"/>
        <a:lstStyle/>
        <a:p>
          <a:pPr>
            <a:defRPr sz="28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Sheet1!$B$49</c:f>
              <c:strCache>
                <c:ptCount val="1"/>
                <c:pt idx="0">
                  <c:v>Journal Article</c:v>
                </c:pt>
              </c:strCache>
            </c:strRef>
          </c:tx>
          <c:spPr>
            <a:solidFill>
              <a:schemeClr val="tx2"/>
            </a:solidFill>
            <a:ln>
              <a:noFill/>
            </a:ln>
            <a:effectLst/>
          </c:spPr>
          <c:invertIfNegative val="0"/>
          <c:dLbls>
            <c:dLbl>
              <c:idx val="0"/>
              <c:tx>
                <c:rich>
                  <a:bodyPr/>
                  <a:lstStyle/>
                  <a:p>
                    <a:fld id="{EF06744B-2916-384B-9A11-7D5A48BD8247}" type="CELLRANGE">
                      <a:rPr lang="en-US"/>
                      <a:pPr/>
                      <a:t>[CELLRANGE]</a:t>
                    </a:fld>
                    <a:r>
                      <a:rPr lang="en-US" baseline="0"/>
                      <a:t>, </a:t>
                    </a:r>
                    <a:fld id="{FF0AB6EC-CFE4-2344-9D99-AA82D0A3891E}"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0782-1D4A-8166-94CA83071970}"/>
                </c:ext>
              </c:extLst>
            </c:dLbl>
            <c:dLbl>
              <c:idx val="1"/>
              <c:tx>
                <c:rich>
                  <a:bodyPr/>
                  <a:lstStyle/>
                  <a:p>
                    <a:fld id="{E8B13336-ADBE-2447-8323-CD4197016C9D}" type="CELLRANGE">
                      <a:rPr lang="en-US"/>
                      <a:pPr/>
                      <a:t>[CELLRANGE]</a:t>
                    </a:fld>
                    <a:r>
                      <a:rPr lang="en-US" baseline="0"/>
                      <a:t>, </a:t>
                    </a:r>
                    <a:fld id="{56C55FC2-9C27-4F40-9412-FD19078D1503}"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782-1D4A-8166-94CA83071970}"/>
                </c:ext>
              </c:extLst>
            </c:dLbl>
            <c:dLbl>
              <c:idx val="2"/>
              <c:layout>
                <c:manualLayout>
                  <c:x val="0"/>
                  <c:y val="7.8800622264315404E-2"/>
                </c:manualLayout>
              </c:layout>
              <c:tx>
                <c:rich>
                  <a:bodyPr/>
                  <a:lstStyle/>
                  <a:p>
                    <a:fld id="{CE9644C4-F7EC-604E-AC53-7563513BC05E}" type="CELLRANGE">
                      <a:rPr lang="en-US" baseline="0"/>
                      <a:pPr/>
                      <a:t>[CELLRANGE]</a:t>
                    </a:fld>
                    <a:r>
                      <a:rPr lang="en-US" baseline="0"/>
                      <a:t>, </a:t>
                    </a:r>
                    <a:fld id="{E559B076-8925-3E4D-80D7-89837BCEA7BB}"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2-0782-1D4A-8166-94CA83071970}"/>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eparator>, </c:separator>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Sheet1!$A$50:$A$52</c:f>
              <c:strCache>
                <c:ptCount val="3"/>
                <c:pt idx="0">
                  <c:v>Inductive -  Level 1</c:v>
                </c:pt>
                <c:pt idx="1">
                  <c:v>Midpoint  -  Level 2</c:v>
                </c:pt>
                <c:pt idx="2">
                  <c:v>Deductive -  Level 3</c:v>
                </c:pt>
              </c:strCache>
            </c:strRef>
          </c:cat>
          <c:val>
            <c:numRef>
              <c:f>Sheet1!$B$50:$B$52</c:f>
              <c:numCache>
                <c:formatCode>General</c:formatCode>
                <c:ptCount val="3"/>
                <c:pt idx="0">
                  <c:v>54</c:v>
                </c:pt>
                <c:pt idx="1">
                  <c:v>131</c:v>
                </c:pt>
                <c:pt idx="2">
                  <c:v>162</c:v>
                </c:pt>
              </c:numCache>
            </c:numRef>
          </c:val>
          <c:extLst>
            <c:ext xmlns:c15="http://schemas.microsoft.com/office/drawing/2012/chart" uri="{02D57815-91ED-43cb-92C2-25804820EDAC}">
              <c15:datalabelsRange>
                <c15:f>Sheet1!$E$50:$E$52</c15:f>
                <c15:dlblRangeCache>
                  <c:ptCount val="3"/>
                  <c:pt idx="0">
                    <c:v>21.09%</c:v>
                  </c:pt>
                  <c:pt idx="1">
                    <c:v>51.17%</c:v>
                  </c:pt>
                  <c:pt idx="2">
                    <c:v>63.28%</c:v>
                  </c:pt>
                </c15:dlblRangeCache>
              </c15:datalabelsRange>
            </c:ext>
            <c:ext xmlns:c16="http://schemas.microsoft.com/office/drawing/2014/chart" uri="{C3380CC4-5D6E-409C-BE32-E72D297353CC}">
              <c16:uniqueId val="{00000003-0782-1D4A-8166-94CA83071970}"/>
            </c:ext>
          </c:extLst>
        </c:ser>
        <c:ser>
          <c:idx val="1"/>
          <c:order val="1"/>
          <c:tx>
            <c:strRef>
              <c:f>Sheet1!$C$49</c:f>
              <c:strCache>
                <c:ptCount val="1"/>
                <c:pt idx="0">
                  <c:v>IES Proposal</c:v>
                </c:pt>
              </c:strCache>
            </c:strRef>
          </c:tx>
          <c:spPr>
            <a:solidFill>
              <a:srgbClr val="C00000"/>
            </a:solidFill>
            <a:ln>
              <a:noFill/>
            </a:ln>
            <a:effectLst/>
          </c:spPr>
          <c:invertIfNegative val="0"/>
          <c:dLbls>
            <c:dLbl>
              <c:idx val="0"/>
              <c:tx>
                <c:rich>
                  <a:bodyPr/>
                  <a:lstStyle/>
                  <a:p>
                    <a:fld id="{686ACE39-B497-1A4B-BD3B-DFAC358EF1D6}" type="CELLRANGE">
                      <a:rPr lang="en-US"/>
                      <a:pPr/>
                      <a:t>[CELLRANGE]</a:t>
                    </a:fld>
                    <a:r>
                      <a:rPr lang="en-US" baseline="0"/>
                      <a:t>, </a:t>
                    </a:r>
                    <a:fld id="{1A111D34-3150-1644-B40C-EADDBDD27B6B}"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782-1D4A-8166-94CA83071970}"/>
                </c:ext>
              </c:extLst>
            </c:dLbl>
            <c:dLbl>
              <c:idx val="1"/>
              <c:tx>
                <c:rich>
                  <a:bodyPr/>
                  <a:lstStyle/>
                  <a:p>
                    <a:fld id="{C9AC2450-7C07-6B46-BE8D-863B09CBE239}" type="CELLRANGE">
                      <a:rPr lang="en-US"/>
                      <a:pPr/>
                      <a:t>[CELLRANGE]</a:t>
                    </a:fld>
                    <a:r>
                      <a:rPr lang="en-US" baseline="0"/>
                      <a:t>, </a:t>
                    </a:r>
                    <a:fld id="{5CEFF519-0A6E-A54C-95A0-4107AE374512}"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782-1D4A-8166-94CA83071970}"/>
                </c:ext>
              </c:extLst>
            </c:dLbl>
            <c:dLbl>
              <c:idx val="2"/>
              <c:tx>
                <c:rich>
                  <a:bodyPr/>
                  <a:lstStyle/>
                  <a:p>
                    <a:fld id="{18D64D87-FEB0-604F-94C0-57F2954C3C62}" type="CELLRANGE">
                      <a:rPr lang="en-US"/>
                      <a:pPr/>
                      <a:t>[CELLRANGE]</a:t>
                    </a:fld>
                    <a:r>
                      <a:rPr lang="en-US" baseline="0"/>
                      <a:t>, </a:t>
                    </a:r>
                    <a:fld id="{3C1946B6-5271-A245-89F6-06A72137E9E7}" type="VALUE">
                      <a:rPr lang="en-US" baseline="0"/>
                      <a:pPr/>
                      <a:t>[VALUE]</a:t>
                    </a:fld>
                    <a:endParaRPr lang="en-US" baseline="0"/>
                  </a:p>
                </c:rich>
              </c:tx>
              <c:showLegendKey val="0"/>
              <c:showVal val="1"/>
              <c:showCatName val="0"/>
              <c:showSerName val="0"/>
              <c:showPercent val="0"/>
              <c:showBubbleSize val="0"/>
              <c:separator>, </c:separator>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0782-1D4A-8166-94CA83071970}"/>
                </c:ext>
              </c:extLst>
            </c:dLbl>
            <c:spPr>
              <a:noFill/>
              <a:ln>
                <a:noFill/>
              </a:ln>
              <a:effectLst/>
            </c:spPr>
            <c:txPr>
              <a:bodyPr rot="0" spcFirstLastPara="1" vertOverflow="ellipsis" vert="horz" wrap="square" lIns="38100" tIns="19050" rIns="38100" bIns="19050" anchor="ctr" anchorCtr="1">
                <a:spAutoFit/>
              </a:bodyPr>
              <a:lstStyle/>
              <a:p>
                <a:pPr>
                  <a:defRPr sz="28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eparator>, </c:separator>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Sheet1!$A$50:$A$52</c:f>
              <c:strCache>
                <c:ptCount val="3"/>
                <c:pt idx="0">
                  <c:v>Inductive -  Level 1</c:v>
                </c:pt>
                <c:pt idx="1">
                  <c:v>Midpoint  -  Level 2</c:v>
                </c:pt>
                <c:pt idx="2">
                  <c:v>Deductive -  Level 3</c:v>
                </c:pt>
              </c:strCache>
            </c:strRef>
          </c:cat>
          <c:val>
            <c:numRef>
              <c:f>Sheet1!$C$50:$C$52</c:f>
              <c:numCache>
                <c:formatCode>General</c:formatCode>
                <c:ptCount val="3"/>
                <c:pt idx="0">
                  <c:v>4</c:v>
                </c:pt>
                <c:pt idx="1">
                  <c:v>25</c:v>
                </c:pt>
                <c:pt idx="2">
                  <c:v>15</c:v>
                </c:pt>
              </c:numCache>
            </c:numRef>
          </c:val>
          <c:extLst>
            <c:ext xmlns:c15="http://schemas.microsoft.com/office/drawing/2012/chart" uri="{02D57815-91ED-43cb-92C2-25804820EDAC}">
              <c15:datalabelsRange>
                <c15:f>Sheet1!$G$50:$G$52</c15:f>
                <c15:dlblRangeCache>
                  <c:ptCount val="3"/>
                  <c:pt idx="0">
                    <c:v>1.36%</c:v>
                  </c:pt>
                  <c:pt idx="1">
                    <c:v>8.47%</c:v>
                  </c:pt>
                  <c:pt idx="2">
                    <c:v>5.08%</c:v>
                  </c:pt>
                </c15:dlblRangeCache>
              </c15:datalabelsRange>
            </c:ext>
            <c:ext xmlns:c16="http://schemas.microsoft.com/office/drawing/2014/chart" uri="{C3380CC4-5D6E-409C-BE32-E72D297353CC}">
              <c16:uniqueId val="{00000007-0782-1D4A-8166-94CA83071970}"/>
            </c:ext>
          </c:extLst>
        </c:ser>
        <c:dLbls>
          <c:showLegendKey val="0"/>
          <c:showVal val="0"/>
          <c:showCatName val="0"/>
          <c:showSerName val="0"/>
          <c:showPercent val="0"/>
          <c:showBubbleSize val="0"/>
        </c:dLbls>
        <c:gapWidth val="49"/>
        <c:overlap val="-20"/>
        <c:axId val="963485087"/>
        <c:axId val="1380318127"/>
      </c:barChart>
      <c:catAx>
        <c:axId val="963485087"/>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endParaRPr lang="en-US"/>
          </a:p>
        </c:txPr>
        <c:crossAx val="1380318127"/>
        <c:crosses val="autoZero"/>
        <c:auto val="1"/>
        <c:lblAlgn val="ctr"/>
        <c:lblOffset val="100"/>
        <c:noMultiLvlLbl val="0"/>
      </c:catAx>
      <c:valAx>
        <c:axId val="1380318127"/>
        <c:scaling>
          <c:orientation val="minMax"/>
          <c:max val="18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endParaRPr lang="en-US"/>
          </a:p>
        </c:txPr>
        <c:crossAx val="963485087"/>
        <c:crosses val="autoZero"/>
        <c:crossBetween val="between"/>
        <c:majorUnit val="1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9/13/21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615461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9/13/21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77621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9/13/21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33547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5961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9/13/21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289705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9/13/21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4383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9/13/21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7311815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9/13/21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16659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9/13/21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90516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9/13/21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2932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9/13/21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79563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9/13/21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91537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smtClean="0"/>
              <a:t>9/13/21</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smtClean="0"/>
              <a:t>‹#›</a:t>
            </a:fld>
            <a:endParaRPr lang="en-US" dirty="0"/>
          </a:p>
        </p:txBody>
      </p:sp>
      <p:pic>
        <p:nvPicPr>
          <p:cNvPr id="7" name="Picture 6">
            <a:extLst>
              <a:ext uri="{FF2B5EF4-FFF2-40B4-BE49-F238E27FC236}">
                <a16:creationId xmlns:a16="http://schemas.microsoft.com/office/drawing/2014/main" id="{DFCC416D-621A-49F8-9C55-06783536B7D0}"/>
              </a:ext>
            </a:extLst>
          </p:cNvPr>
          <p:cNvPicPr>
            <a:picLocks noChangeAspect="1"/>
          </p:cNvPicPr>
          <p:nvPr userDrawn="1"/>
        </p:nvPicPr>
        <p:blipFill>
          <a:blip r:embed="rId14"/>
          <a:srcRect/>
          <a:stretch/>
        </p:blipFill>
        <p:spPr>
          <a:xfrm>
            <a:off x="0" y="0"/>
            <a:ext cx="43891200" cy="32918400"/>
          </a:xfrm>
          <a:prstGeom prst="rect">
            <a:avLst/>
          </a:prstGeom>
        </p:spPr>
      </p:pic>
    </p:spTree>
    <p:extLst>
      <p:ext uri="{BB962C8B-B14F-4D97-AF65-F5344CB8AC3E}">
        <p14:creationId xmlns:p14="http://schemas.microsoft.com/office/powerpoint/2010/main" val="1356321214"/>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oi:10.5296/jei.v2i2.9316" TargetMode="External"/><Relationship Id="rId2" Type="http://schemas.openxmlformats.org/officeDocument/2006/relationships/hyperlink" Target="https://ies.ed.gov/pdf/CommonGuidelines.pdf" TargetMode="External"/><Relationship Id="rId1" Type="http://schemas.openxmlformats.org/officeDocument/2006/relationships/slideLayout" Target="../slideLayouts/slideLayout12.xml"/><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CAF8E194-4D8F-4543-AEE1-F4DA8C770132}"/>
              </a:ext>
            </a:extLst>
          </p:cNvPr>
          <p:cNvGraphicFramePr>
            <a:graphicFrameLocks noGrp="1"/>
          </p:cNvGraphicFramePr>
          <p:nvPr>
            <p:extLst>
              <p:ext uri="{D42A27DB-BD31-4B8C-83A1-F6EECF244321}">
                <p14:modId xmlns:p14="http://schemas.microsoft.com/office/powerpoint/2010/main" val="4234750775"/>
              </p:ext>
            </p:extLst>
          </p:nvPr>
        </p:nvGraphicFramePr>
        <p:xfrm>
          <a:off x="740230" y="12879112"/>
          <a:ext cx="21750344" cy="9171432"/>
        </p:xfrm>
        <a:graphic>
          <a:graphicData uri="http://schemas.openxmlformats.org/drawingml/2006/table">
            <a:tbl>
              <a:tblPr firstRow="1" bandRow="1">
                <a:effectLst/>
                <a:tableStyleId>{2D5ABB26-0587-4C30-8999-92F81FD0307C}</a:tableStyleId>
              </a:tblPr>
              <a:tblGrid>
                <a:gridCol w="21750344">
                  <a:extLst>
                    <a:ext uri="{9D8B030D-6E8A-4147-A177-3AD203B41FA5}">
                      <a16:colId xmlns:a16="http://schemas.microsoft.com/office/drawing/2014/main" val="20000"/>
                    </a:ext>
                  </a:extLst>
                </a:gridCol>
              </a:tblGrid>
              <a:tr h="865089">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4400" b="1" kern="1200" spc="100" baseline="0" dirty="0">
                          <a:solidFill>
                            <a:schemeClr val="bg1"/>
                          </a:solidFill>
                          <a:latin typeface="Arial" charset="0"/>
                          <a:ea typeface="Arial" charset="0"/>
                          <a:cs typeface="Arial" charset="0"/>
                        </a:rPr>
                        <a:t>Method</a:t>
                      </a:r>
                    </a:p>
                  </a:txBody>
                  <a:tcPr marL="219456" marR="219456" marT="137160" marB="13716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7531849">
                <a:tc>
                  <a:txBody>
                    <a:bodyPr/>
                    <a:lstStyle/>
                    <a:p>
                      <a:pPr rtl="0"/>
                      <a:r>
                        <a:rPr lang="en-US" sz="3600" b="0" i="0" u="none" strike="noStrike" kern="1200" dirty="0">
                          <a:solidFill>
                            <a:schemeClr val="tx1"/>
                          </a:solidFill>
                          <a:effectLst/>
                          <a:latin typeface="+mn-lt"/>
                          <a:ea typeface="+mn-ea"/>
                          <a:cs typeface="+mn-cs"/>
                        </a:rPr>
                        <a:t>A convergent parallel mixed methods analysis was used to conduct a mixed methods systematic review (MM-SR) of the quantitative and qualitative methods used within MM educational research and IES funded research for K-12 education from 2014-2019 allowing for an integrated comparison of the rigor of quantitative and qualitative methods.</a:t>
                      </a:r>
                    </a:p>
                    <a:p>
                      <a:pPr rtl="0"/>
                      <a:endParaRPr lang="en-US" sz="2900" b="0" i="0" u="none" strike="noStrike" kern="1200" dirty="0">
                        <a:solidFill>
                          <a:schemeClr val="tx1"/>
                        </a:solidFill>
                        <a:effectLst/>
                        <a:latin typeface="+mn-lt"/>
                        <a:ea typeface="+mn-ea"/>
                        <a:cs typeface="+mn-cs"/>
                      </a:endParaRPr>
                    </a:p>
                    <a:p>
                      <a:pPr rtl="0"/>
                      <a:endParaRPr lang="en-US" sz="2900" b="0" i="0" u="none" strike="noStrike" kern="1200" dirty="0">
                        <a:solidFill>
                          <a:schemeClr val="tx1"/>
                        </a:solidFill>
                        <a:effectLst/>
                        <a:latin typeface="+mn-lt"/>
                        <a:ea typeface="+mn-ea"/>
                        <a:cs typeface="+mn-cs"/>
                      </a:endParaRPr>
                    </a:p>
                    <a:p>
                      <a:pPr rtl="0"/>
                      <a:endParaRPr lang="en-US" sz="2900" b="0" i="0" u="none" strike="noStrike" kern="1200" dirty="0">
                        <a:solidFill>
                          <a:schemeClr val="tx1"/>
                        </a:solidFill>
                        <a:effectLst/>
                        <a:latin typeface="+mn-lt"/>
                        <a:ea typeface="+mn-ea"/>
                        <a:cs typeface="+mn-cs"/>
                      </a:endParaRPr>
                    </a:p>
                    <a:p>
                      <a:pPr rtl="0"/>
                      <a:endParaRPr lang="en-US" sz="2900" b="0" i="0" u="none" strike="noStrike" kern="1200" dirty="0">
                        <a:solidFill>
                          <a:schemeClr val="tx1"/>
                        </a:solidFill>
                        <a:effectLst/>
                        <a:latin typeface="+mn-lt"/>
                        <a:ea typeface="+mn-ea"/>
                        <a:cs typeface="+mn-cs"/>
                      </a:endParaRPr>
                    </a:p>
                    <a:p>
                      <a:pPr rtl="0"/>
                      <a:endParaRPr lang="en-US" sz="2900" b="0" i="0" u="none" strike="noStrike" kern="1200" dirty="0">
                        <a:solidFill>
                          <a:schemeClr val="tx1"/>
                        </a:solidFill>
                        <a:effectLst/>
                        <a:latin typeface="+mn-lt"/>
                        <a:ea typeface="+mn-ea"/>
                        <a:cs typeface="+mn-cs"/>
                      </a:endParaRPr>
                    </a:p>
                    <a:p>
                      <a:pPr rtl="0"/>
                      <a:endParaRPr lang="en-US" sz="2900" b="0" i="0" u="none" strike="noStrike" kern="1200" dirty="0">
                        <a:solidFill>
                          <a:schemeClr val="tx1"/>
                        </a:solidFill>
                        <a:effectLst/>
                        <a:latin typeface="+mn-lt"/>
                        <a:ea typeface="+mn-ea"/>
                        <a:cs typeface="+mn-cs"/>
                      </a:endParaRPr>
                    </a:p>
                    <a:p>
                      <a:pPr rtl="0"/>
                      <a:endParaRPr lang="en-US" sz="2900" b="0" i="0" u="none" strike="noStrike" kern="1200" dirty="0">
                        <a:solidFill>
                          <a:schemeClr val="tx1"/>
                        </a:solidFill>
                        <a:effectLst/>
                        <a:latin typeface="+mn-lt"/>
                        <a:ea typeface="+mn-ea"/>
                        <a:cs typeface="+mn-cs"/>
                      </a:endParaRPr>
                    </a:p>
                    <a:p>
                      <a:pPr rtl="0"/>
                      <a:endParaRPr lang="en-US" sz="2900" b="0" i="0" u="none" strike="noStrike" kern="1200" dirty="0">
                        <a:solidFill>
                          <a:schemeClr val="tx1"/>
                        </a:solidFill>
                        <a:effectLst/>
                        <a:latin typeface="+mn-lt"/>
                        <a:ea typeface="+mn-ea"/>
                        <a:cs typeface="+mn-cs"/>
                      </a:endParaRPr>
                    </a:p>
                    <a:p>
                      <a:pPr rtl="0"/>
                      <a:endParaRPr lang="en-US" sz="2900" b="0" i="0" u="none" strike="noStrike" kern="1200" dirty="0">
                        <a:solidFill>
                          <a:schemeClr val="tx1"/>
                        </a:solidFill>
                        <a:effectLst/>
                        <a:latin typeface="+mn-lt"/>
                        <a:ea typeface="+mn-ea"/>
                        <a:cs typeface="+mn-cs"/>
                      </a:endParaRPr>
                    </a:p>
                    <a:p>
                      <a:pPr marL="0" indent="0" rtl="0">
                        <a:buFont typeface="Arial" panose="020B0604020202020204" pitchFamily="34" charset="0"/>
                        <a:buNone/>
                      </a:pPr>
                      <a:endParaRPr lang="en-US" sz="4400" b="1" i="0" u="none" strike="noStrike" kern="1200" dirty="0">
                        <a:solidFill>
                          <a:schemeClr val="tx1"/>
                        </a:solidFill>
                        <a:effectLst/>
                        <a:latin typeface="Calibri" panose="020F0502020204030204" pitchFamily="34" charset="0"/>
                        <a:ea typeface="+mn-ea"/>
                        <a:cs typeface="Calibri" panose="020F0502020204030204" pitchFamily="34" charset="0"/>
                      </a:endParaRPr>
                    </a:p>
                    <a:p>
                      <a:pPr marL="0" indent="0" rtl="0">
                        <a:buFont typeface="Arial" panose="020B0604020202020204" pitchFamily="34" charset="0"/>
                        <a:buNone/>
                      </a:pPr>
                      <a:endParaRPr lang="en-US" sz="4400" b="1" i="0" u="none" strike="noStrike" kern="1200" dirty="0">
                        <a:solidFill>
                          <a:schemeClr val="tx1"/>
                        </a:solidFill>
                        <a:effectLst/>
                        <a:latin typeface="Calibri" panose="020F0502020204030204" pitchFamily="34" charset="0"/>
                        <a:ea typeface="+mn-ea"/>
                        <a:cs typeface="Calibri" panose="020F0502020204030204" pitchFamily="34" charset="0"/>
                      </a:endParaRPr>
                    </a:p>
                    <a:p>
                      <a:pPr marL="0" indent="0" rtl="0">
                        <a:buFont typeface="Arial" panose="020B0604020202020204" pitchFamily="34" charset="0"/>
                        <a:buNone/>
                      </a:pPr>
                      <a:endParaRPr lang="en-US" sz="1800" b="0" i="0" u="none" strike="noStrike" kern="1200" dirty="0">
                        <a:solidFill>
                          <a:schemeClr val="tx1"/>
                        </a:solidFill>
                        <a:effectLst/>
                        <a:latin typeface="+mn-lt"/>
                        <a:ea typeface="+mn-ea"/>
                        <a:cs typeface="+mn-cs"/>
                      </a:endParaRP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6" name="Table 5">
            <a:extLst>
              <a:ext uri="{FF2B5EF4-FFF2-40B4-BE49-F238E27FC236}">
                <a16:creationId xmlns:a16="http://schemas.microsoft.com/office/drawing/2014/main" id="{4AF9A610-B743-A14A-A1EB-933C8C477387}"/>
              </a:ext>
            </a:extLst>
          </p:cNvPr>
          <p:cNvGraphicFramePr>
            <a:graphicFrameLocks noGrp="1"/>
          </p:cNvGraphicFramePr>
          <p:nvPr>
            <p:extLst>
              <p:ext uri="{D42A27DB-BD31-4B8C-83A1-F6EECF244321}">
                <p14:modId xmlns:p14="http://schemas.microsoft.com/office/powerpoint/2010/main" val="1196811154"/>
              </p:ext>
            </p:extLst>
          </p:nvPr>
        </p:nvGraphicFramePr>
        <p:xfrm>
          <a:off x="23236532" y="23880806"/>
          <a:ext cx="11992309" cy="7632192"/>
        </p:xfrm>
        <a:graphic>
          <a:graphicData uri="http://schemas.openxmlformats.org/drawingml/2006/table">
            <a:tbl>
              <a:tblPr firstRow="1" bandRow="1">
                <a:effectLst/>
                <a:tableStyleId>{2D5ABB26-0587-4C30-8999-92F81FD0307C}</a:tableStyleId>
              </a:tblPr>
              <a:tblGrid>
                <a:gridCol w="11992309">
                  <a:extLst>
                    <a:ext uri="{9D8B030D-6E8A-4147-A177-3AD203B41FA5}">
                      <a16:colId xmlns:a16="http://schemas.microsoft.com/office/drawing/2014/main" val="20000"/>
                    </a:ext>
                  </a:extLst>
                </a:gridCol>
              </a:tblGrid>
              <a:tr h="807928">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4400" b="1" kern="1200" spc="100" baseline="0" dirty="0">
                          <a:solidFill>
                            <a:schemeClr val="bg1"/>
                          </a:solidFill>
                          <a:latin typeface="Arial" charset="0"/>
                          <a:ea typeface="Arial" charset="0"/>
                          <a:cs typeface="Arial" charset="0"/>
                        </a:rPr>
                        <a:t>Discussion</a:t>
                      </a:r>
                    </a:p>
                  </a:txBody>
                  <a:tcPr marL="219456" marR="219456" marT="137160" marB="13716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5850779">
                <a:tc>
                  <a:txBody>
                    <a:bodyPr/>
                    <a:lstStyle/>
                    <a:p>
                      <a:pPr marL="457200" indent="-457200">
                        <a:spcAft>
                          <a:spcPts val="3000"/>
                        </a:spcAft>
                        <a:buFont typeface="Arial" panose="020B0604020202020204" pitchFamily="34" charset="0"/>
                        <a:buChar char="•"/>
                      </a:pPr>
                      <a:r>
                        <a:rPr lang="en-US" sz="3600" i="0" dirty="0">
                          <a:latin typeface="+mn-lt"/>
                          <a:ea typeface="Times New Roman" charset="0"/>
                          <a:cs typeface="Times New Roman" charset="0"/>
                        </a:rPr>
                        <a:t>We believe descriptive statistics and qualitative methods are underreported for IES funded research but is not of immediate concern.</a:t>
                      </a:r>
                    </a:p>
                    <a:p>
                      <a:pPr marL="457200" indent="-457200">
                        <a:spcAft>
                          <a:spcPts val="3000"/>
                        </a:spcAft>
                        <a:buFont typeface="Arial" panose="020B0604020202020204" pitchFamily="34" charset="0"/>
                        <a:buChar char="•"/>
                      </a:pPr>
                      <a:r>
                        <a:rPr lang="en-US" sz="3600" i="0" dirty="0">
                          <a:latin typeface="+mn-lt"/>
                          <a:ea typeface="Times New Roman" charset="0"/>
                          <a:cs typeface="Times New Roman" charset="0"/>
                        </a:rPr>
                        <a:t>Underreporting of qualitative methods speaks to the lack of emphasis on the value of qualitative methods. IES needs to be just as explicit with qualitative methods as quantitative methods if rigor of methods is important.</a:t>
                      </a:r>
                    </a:p>
                    <a:p>
                      <a:pPr marL="457200" indent="-457200">
                        <a:spcAft>
                          <a:spcPts val="3000"/>
                        </a:spcAft>
                        <a:buFont typeface="Arial" panose="020B0604020202020204" pitchFamily="34" charset="0"/>
                        <a:buChar char="•"/>
                      </a:pPr>
                      <a:r>
                        <a:rPr lang="en-US" sz="3600" b="0" i="0" u="none" strike="noStrike" kern="1200" dirty="0">
                          <a:solidFill>
                            <a:schemeClr val="tx1"/>
                          </a:solidFill>
                          <a:effectLst/>
                          <a:latin typeface="+mn-lt"/>
                          <a:ea typeface="+mn-ea"/>
                          <a:cs typeface="+mn-cs"/>
                        </a:rPr>
                        <a:t>Findings will continue  into comparisons of IES research purpose, research method, and mixed methods designs to identify other characteristics and distinctions.</a:t>
                      </a:r>
                      <a:endParaRPr lang="en-US" sz="3600" dirty="0">
                        <a:latin typeface="+mn-lt"/>
                        <a:ea typeface="Times New Roman" charset="0"/>
                        <a:cs typeface="Times New Roman" charset="0"/>
                      </a:endParaRP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7" name="Table 6">
            <a:extLst>
              <a:ext uri="{FF2B5EF4-FFF2-40B4-BE49-F238E27FC236}">
                <a16:creationId xmlns:a16="http://schemas.microsoft.com/office/drawing/2014/main" id="{749486CC-0EBB-0B47-AAD8-87C5E18B7CA2}"/>
              </a:ext>
            </a:extLst>
          </p:cNvPr>
          <p:cNvGraphicFramePr>
            <a:graphicFrameLocks noGrp="1"/>
          </p:cNvGraphicFramePr>
          <p:nvPr>
            <p:extLst>
              <p:ext uri="{D42A27DB-BD31-4B8C-83A1-F6EECF244321}">
                <p14:modId xmlns:p14="http://schemas.microsoft.com/office/powerpoint/2010/main" val="4002071145"/>
              </p:ext>
            </p:extLst>
          </p:nvPr>
        </p:nvGraphicFramePr>
        <p:xfrm>
          <a:off x="740229" y="21120905"/>
          <a:ext cx="21899784" cy="10271736"/>
        </p:xfrm>
        <a:graphic>
          <a:graphicData uri="http://schemas.openxmlformats.org/drawingml/2006/table">
            <a:tbl>
              <a:tblPr firstRow="1" bandRow="1">
                <a:effectLst/>
                <a:tableStyleId>{2D5ABB26-0587-4C30-8999-92F81FD0307C}</a:tableStyleId>
              </a:tblPr>
              <a:tblGrid>
                <a:gridCol w="21899784">
                  <a:extLst>
                    <a:ext uri="{9D8B030D-6E8A-4147-A177-3AD203B41FA5}">
                      <a16:colId xmlns:a16="http://schemas.microsoft.com/office/drawing/2014/main" val="20000"/>
                    </a:ext>
                  </a:extLst>
                </a:gridCol>
              </a:tblGrid>
              <a:tr h="1374624">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4400" b="1" kern="1200" spc="100" baseline="0" dirty="0">
                          <a:solidFill>
                            <a:schemeClr val="bg1"/>
                          </a:solidFill>
                          <a:latin typeface="Arial" charset="0"/>
                          <a:ea typeface="Arial" charset="0"/>
                          <a:cs typeface="Arial" charset="0"/>
                        </a:rPr>
                        <a:t>Results</a:t>
                      </a:r>
                    </a:p>
                  </a:txBody>
                  <a:tcPr marL="219456" marR="219456" marT="137160" marB="13716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8653015">
                <a:tc>
                  <a:txBody>
                    <a:bodyPr/>
                    <a:lstStyle/>
                    <a:p>
                      <a:pPr>
                        <a:lnSpc>
                          <a:spcPct val="100000"/>
                        </a:lnSpc>
                        <a:spcAft>
                          <a:spcPts val="3000"/>
                        </a:spcAft>
                      </a:pPr>
                      <a:r>
                        <a:rPr lang="en-US" sz="3000" b="0" i="0" kern="1200" dirty="0">
                          <a:solidFill>
                            <a:schemeClr val="tx1"/>
                          </a:solidFill>
                          <a:effectLst/>
                          <a:latin typeface="+mn-lt"/>
                          <a:ea typeface="+mn-ea"/>
                          <a:cs typeface="+mn-cs"/>
                        </a:rPr>
                        <a:t>Disparities between MM educational research funded by IES and not funded by IES exist in terms of reporting qualitative analysis methods. Among the journal articles in the sample of studies, 91.41% (</a:t>
                      </a:r>
                      <a:r>
                        <a:rPr lang="en-US" sz="3000" b="0" i="1" kern="1200" dirty="0">
                          <a:solidFill>
                            <a:schemeClr val="tx1"/>
                          </a:solidFill>
                          <a:effectLst/>
                          <a:latin typeface="+mn-lt"/>
                          <a:ea typeface="+mn-ea"/>
                          <a:cs typeface="+mn-cs"/>
                        </a:rPr>
                        <a:t>N</a:t>
                      </a:r>
                      <a:r>
                        <a:rPr lang="en-US" sz="3000" b="0" i="0" kern="1200" dirty="0">
                          <a:solidFill>
                            <a:schemeClr val="tx1"/>
                          </a:solidFill>
                          <a:effectLst/>
                          <a:latin typeface="+mn-lt"/>
                          <a:ea typeface="+mn-ea"/>
                          <a:cs typeface="+mn-cs"/>
                        </a:rPr>
                        <a:t> = 234 articles) reported a process of qualitative coding or analysis whereas the research funded by IES only 13.22% (</a:t>
                      </a:r>
                      <a:r>
                        <a:rPr lang="en-US" sz="3000" b="0" i="1" kern="1200" dirty="0">
                          <a:solidFill>
                            <a:schemeClr val="tx1"/>
                          </a:solidFill>
                          <a:effectLst/>
                          <a:latin typeface="+mn-lt"/>
                          <a:ea typeface="+mn-ea"/>
                          <a:cs typeface="+mn-cs"/>
                        </a:rPr>
                        <a:t>N</a:t>
                      </a:r>
                      <a:r>
                        <a:rPr lang="en-US" sz="3000" b="0" i="0" kern="1200" dirty="0">
                          <a:solidFill>
                            <a:schemeClr val="tx1"/>
                          </a:solidFill>
                          <a:effectLst/>
                          <a:latin typeface="+mn-lt"/>
                          <a:ea typeface="+mn-ea"/>
                          <a:cs typeface="+mn-cs"/>
                        </a:rPr>
                        <a:t> = 39 documents) disclosed a type of qualitative analysis. This represents a significant difference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335.17,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a:t>
                      </a:r>
                    </a:p>
                    <a:p>
                      <a:pPr>
                        <a:lnSpc>
                          <a:spcPct val="100000"/>
                        </a:lnSpc>
                        <a:spcAft>
                          <a:spcPts val="3000"/>
                        </a:spcAft>
                      </a:pPr>
                      <a:r>
                        <a:rPr lang="en-US" sz="3000" b="0" i="0" kern="1200" dirty="0">
                          <a:solidFill>
                            <a:schemeClr val="tx1"/>
                          </a:solidFill>
                          <a:effectLst/>
                          <a:latin typeface="+mn-lt"/>
                          <a:ea typeface="+mn-ea"/>
                          <a:cs typeface="+mn-cs"/>
                        </a:rPr>
                        <a:t>Non-IES funded research identified a qualitative data analysis method significantly more than IES funded studies. This is shown in journal articles that used deductive-leaning methods in complexity level 1 significantly more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a:t>
                      </a:r>
                      <a:r>
                        <a:rPr lang="en-US" sz="3000" b="0" i="0" kern="1200" dirty="0">
                          <a:solidFill>
                            <a:schemeClr val="tx1"/>
                          </a:solidFill>
                          <a:effectLst/>
                          <a:latin typeface="+mn-lt"/>
                          <a:ea typeface="+mn-ea"/>
                          <a:cs typeface="+mn-cs"/>
                        </a:rPr>
                        <a:t>56.69</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medial analyses of level 2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a:t>
                      </a:r>
                      <a:r>
                        <a:rPr lang="en-US" sz="3000" b="0" i="0" kern="1200" dirty="0">
                          <a:solidFill>
                            <a:schemeClr val="tx1"/>
                          </a:solidFill>
                          <a:effectLst/>
                          <a:latin typeface="+mn-lt"/>
                          <a:ea typeface="+mn-ea"/>
                          <a:cs typeface="+mn-cs"/>
                        </a:rPr>
                        <a:t>123.11</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and inductive-leaning methods in complexity level 3 (</a:t>
                      </a:r>
                      <a:r>
                        <a:rPr lang="el-GR" sz="3000" b="0" i="0"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a:t>
                      </a:r>
                      <a:r>
                        <a:rPr lang="en-US" sz="3000" b="0" i="0" kern="1200" dirty="0">
                          <a:solidFill>
                            <a:schemeClr val="tx1"/>
                          </a:solidFill>
                          <a:effectLst/>
                          <a:latin typeface="+mn-lt"/>
                          <a:ea typeface="+mn-ea"/>
                          <a:cs typeface="+mn-cs"/>
                        </a:rPr>
                        <a:t>212.89</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a:t>
                      </a:r>
                    </a:p>
                    <a:p>
                      <a:pPr>
                        <a:lnSpc>
                          <a:spcPct val="100000"/>
                        </a:lnSpc>
                        <a:spcAft>
                          <a:spcPts val="3000"/>
                        </a:spcAft>
                      </a:pPr>
                      <a:r>
                        <a:rPr lang="en-US" sz="3000" b="0" i="0" kern="1200" dirty="0">
                          <a:solidFill>
                            <a:schemeClr val="tx1"/>
                          </a:solidFill>
                          <a:effectLst/>
                          <a:latin typeface="+mn-lt"/>
                          <a:ea typeface="+mn-ea"/>
                          <a:cs typeface="+mn-cs"/>
                        </a:rPr>
                        <a:t>No difference exists between MM educational journal articles and IES funded studies reporting of quantitative methods. The studies funded by IES utilized multivariate analyses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a:t>
                      </a:r>
                      <a:r>
                        <a:rPr lang="en-US" sz="3000" b="0" i="0" kern="1200" dirty="0">
                          <a:solidFill>
                            <a:schemeClr val="tx1"/>
                          </a:solidFill>
                          <a:effectLst/>
                          <a:latin typeface="+mn-lt"/>
                          <a:ea typeface="+mn-ea"/>
                          <a:cs typeface="+mn-cs"/>
                        </a:rPr>
                        <a:t>6.47</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analyses of time and/or space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a:t>
                      </a:r>
                      <a:r>
                        <a:rPr lang="en-US" sz="3000" b="0" i="0" kern="1200" dirty="0">
                          <a:solidFill>
                            <a:schemeClr val="tx1"/>
                          </a:solidFill>
                          <a:effectLst/>
                          <a:latin typeface="+mn-lt"/>
                          <a:ea typeface="+mn-ea"/>
                          <a:cs typeface="+mn-cs"/>
                        </a:rPr>
                        <a:t>26.51</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multi-directional </a:t>
                      </a:r>
                      <a:r>
                        <a:rPr lang="en-US" sz="3000" b="0" i="1" u="none" kern="1200" dirty="0">
                          <a:solidFill>
                            <a:schemeClr val="tx1"/>
                          </a:solidFill>
                          <a:effectLst/>
                          <a:latin typeface="+mn-lt"/>
                          <a:ea typeface="+mn-ea"/>
                          <a:cs typeface="+mn-cs"/>
                        </a:rPr>
                        <a:t>or</a:t>
                      </a:r>
                      <a:r>
                        <a:rPr lang="en-US" sz="3000" b="0" i="0" kern="1200" dirty="0">
                          <a:solidFill>
                            <a:schemeClr val="tx1"/>
                          </a:solidFill>
                          <a:effectLst/>
                          <a:latin typeface="+mn-lt"/>
                          <a:ea typeface="+mn-ea"/>
                          <a:cs typeface="+mn-cs"/>
                        </a:rPr>
                        <a:t> multilevel models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a:t>
                      </a:r>
                      <a:r>
                        <a:rPr lang="en-US" sz="3000" b="0" i="0" kern="1200" dirty="0">
                          <a:solidFill>
                            <a:schemeClr val="tx1"/>
                          </a:solidFill>
                          <a:effectLst/>
                          <a:latin typeface="+mn-lt"/>
                          <a:ea typeface="+mn-ea"/>
                          <a:cs typeface="+mn-cs"/>
                        </a:rPr>
                        <a:t> 231.81</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and multidirectional </a:t>
                      </a:r>
                      <a:r>
                        <a:rPr lang="en-US" sz="3000" b="0" i="1" u="none" kern="1200" dirty="0">
                          <a:solidFill>
                            <a:schemeClr val="tx1"/>
                          </a:solidFill>
                          <a:effectLst/>
                          <a:latin typeface="+mn-lt"/>
                          <a:ea typeface="+mn-ea"/>
                          <a:cs typeface="+mn-cs"/>
                        </a:rPr>
                        <a:t>and</a:t>
                      </a:r>
                      <a:r>
                        <a:rPr lang="en-US" sz="3000" b="0" i="0" kern="1200" dirty="0">
                          <a:solidFill>
                            <a:schemeClr val="tx1"/>
                          </a:solidFill>
                          <a:effectLst/>
                          <a:latin typeface="+mn-lt"/>
                          <a:ea typeface="+mn-ea"/>
                          <a:cs typeface="+mn-cs"/>
                        </a:rPr>
                        <a:t> multilevel modeling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a:t>
                      </a:r>
                      <a:r>
                        <a:rPr lang="en-US" sz="3000" b="0" i="0" kern="1200" dirty="0">
                          <a:solidFill>
                            <a:schemeClr val="tx1"/>
                          </a:solidFill>
                          <a:effectLst/>
                          <a:latin typeface="+mn-lt"/>
                          <a:ea typeface="+mn-ea"/>
                          <a:cs typeface="+mn-cs"/>
                        </a:rPr>
                        <a:t>27.53</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significantly more than non-IES funded journal articles. Journal articles implemented descriptive analyses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a:t>
                      </a:r>
                      <a:r>
                        <a:rPr lang="en-US" sz="3000" b="0" i="0" kern="1200" dirty="0">
                          <a:solidFill>
                            <a:schemeClr val="tx1"/>
                          </a:solidFill>
                          <a:effectLst/>
                          <a:latin typeface="+mn-lt"/>
                          <a:ea typeface="+mn-ea"/>
                          <a:cs typeface="+mn-cs"/>
                        </a:rPr>
                        <a:t>93.20</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univariate analyses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a:t>
                      </a:r>
                      <a:r>
                        <a:rPr lang="en-US" sz="3000" b="0" i="0" kern="1200" dirty="0">
                          <a:solidFill>
                            <a:schemeClr val="tx1"/>
                          </a:solidFill>
                          <a:effectLst/>
                          <a:latin typeface="+mn-lt"/>
                          <a:ea typeface="+mn-ea"/>
                          <a:cs typeface="+mn-cs"/>
                        </a:rPr>
                        <a:t>131.30</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and measurement techniques (</a:t>
                      </a:r>
                      <a:r>
                        <a:rPr lang="el-GR" sz="3000" b="0" i="1" kern="1200" dirty="0">
                          <a:solidFill>
                            <a:schemeClr val="tx1"/>
                          </a:solidFill>
                          <a:effectLst/>
                          <a:latin typeface="+mn-lt"/>
                          <a:ea typeface="+mn-ea"/>
                          <a:cs typeface="+mn-cs"/>
                        </a:rPr>
                        <a:t>χ</a:t>
                      </a:r>
                      <a:r>
                        <a:rPr lang="el-GR" sz="3000" b="0" i="0" kern="1200" baseline="30000" dirty="0">
                          <a:solidFill>
                            <a:schemeClr val="tx1"/>
                          </a:solidFill>
                          <a:effectLst/>
                          <a:latin typeface="+mn-lt"/>
                          <a:ea typeface="+mn-ea"/>
                          <a:cs typeface="+mn-cs"/>
                        </a:rPr>
                        <a:t>2</a:t>
                      </a:r>
                      <a:r>
                        <a:rPr lang="el-GR" sz="3000" b="0" i="0" kern="1200" dirty="0">
                          <a:solidFill>
                            <a:schemeClr val="tx1"/>
                          </a:solidFill>
                          <a:effectLst/>
                          <a:latin typeface="+mn-lt"/>
                          <a:ea typeface="+mn-ea"/>
                          <a:cs typeface="+mn-cs"/>
                        </a:rPr>
                        <a:t>(1)= </a:t>
                      </a:r>
                      <a:r>
                        <a:rPr lang="en-US" sz="3000" b="0" i="0" kern="1200" dirty="0">
                          <a:solidFill>
                            <a:schemeClr val="tx1"/>
                          </a:solidFill>
                          <a:effectLst/>
                          <a:latin typeface="+mn-lt"/>
                          <a:ea typeface="+mn-ea"/>
                          <a:cs typeface="+mn-cs"/>
                        </a:rPr>
                        <a:t>4.93</a:t>
                      </a:r>
                      <a:r>
                        <a:rPr lang="el-GR" sz="3000" b="0" i="0" kern="1200" dirty="0">
                          <a:solidFill>
                            <a:schemeClr val="tx1"/>
                          </a:solidFill>
                          <a:effectLst/>
                          <a:latin typeface="+mn-lt"/>
                          <a:ea typeface="+mn-ea"/>
                          <a:cs typeface="+mn-cs"/>
                        </a:rPr>
                        <a:t>, </a:t>
                      </a:r>
                      <a:r>
                        <a:rPr lang="en-US" sz="3000" b="0" i="1" kern="1200" dirty="0">
                          <a:solidFill>
                            <a:schemeClr val="tx1"/>
                          </a:solidFill>
                          <a:effectLst/>
                          <a:latin typeface="+mn-lt"/>
                          <a:ea typeface="+mn-ea"/>
                          <a:cs typeface="+mn-cs"/>
                        </a:rPr>
                        <a:t>p</a:t>
                      </a:r>
                      <a:r>
                        <a:rPr lang="en-US" sz="3000" b="0" i="0" kern="1200" dirty="0">
                          <a:solidFill>
                            <a:schemeClr val="tx1"/>
                          </a:solidFill>
                          <a:effectLst/>
                          <a:latin typeface="+mn-lt"/>
                          <a:ea typeface="+mn-ea"/>
                          <a:cs typeface="+mn-cs"/>
                        </a:rPr>
                        <a:t> &lt; .05) significantly more than IES funded studies. The proportion of documents that used complexity level 4 , analysis of group membership, was not significantly different among IES and non-IES funded research.</a:t>
                      </a:r>
                    </a:p>
                    <a:p>
                      <a:pPr>
                        <a:lnSpc>
                          <a:spcPct val="100000"/>
                        </a:lnSpc>
                        <a:spcAft>
                          <a:spcPts val="3000"/>
                        </a:spcAft>
                      </a:pPr>
                      <a:r>
                        <a:rPr lang="en-US" sz="3000" b="0" i="0" u="none" strike="noStrike" kern="1200" dirty="0">
                          <a:solidFill>
                            <a:schemeClr val="tx1"/>
                          </a:solidFill>
                          <a:effectLst/>
                          <a:latin typeface="+mn-lt"/>
                          <a:ea typeface="+mn-ea"/>
                          <a:cs typeface="+mn-cs"/>
                        </a:rPr>
                        <a:t>While it has been a goal for IES to better guide researchers towards more sufficient MM quality, it is apparent that the research they support concentrates its efforts and resources into quantitative evidence. Because of this, the austerity of qualitative data analysis methods trails in expectation.</a:t>
                      </a:r>
                      <a:endParaRPr lang="en-US" sz="3000" b="0" i="0" kern="1200" dirty="0">
                        <a:solidFill>
                          <a:schemeClr val="tx1"/>
                        </a:solidFill>
                        <a:effectLst/>
                        <a:latin typeface="+mn-lt"/>
                        <a:ea typeface="+mn-ea"/>
                        <a:cs typeface="+mn-cs"/>
                      </a:endParaRP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8" name="Table 7">
            <a:extLst>
              <a:ext uri="{FF2B5EF4-FFF2-40B4-BE49-F238E27FC236}">
                <a16:creationId xmlns:a16="http://schemas.microsoft.com/office/drawing/2014/main" id="{1B4F9A71-ACFA-C542-A80D-43C948294EFB}"/>
              </a:ext>
            </a:extLst>
          </p:cNvPr>
          <p:cNvGraphicFramePr>
            <a:graphicFrameLocks noGrp="1"/>
          </p:cNvGraphicFramePr>
          <p:nvPr>
            <p:extLst>
              <p:ext uri="{D42A27DB-BD31-4B8C-83A1-F6EECF244321}">
                <p14:modId xmlns:p14="http://schemas.microsoft.com/office/powerpoint/2010/main" val="1975377865"/>
              </p:ext>
            </p:extLst>
          </p:nvPr>
        </p:nvGraphicFramePr>
        <p:xfrm>
          <a:off x="740230" y="5010736"/>
          <a:ext cx="21721186" cy="8241792"/>
        </p:xfrm>
        <a:graphic>
          <a:graphicData uri="http://schemas.openxmlformats.org/drawingml/2006/table">
            <a:tbl>
              <a:tblPr firstRow="1" bandRow="1">
                <a:effectLst/>
                <a:tableStyleId>{2D5ABB26-0587-4C30-8999-92F81FD0307C}</a:tableStyleId>
              </a:tblPr>
              <a:tblGrid>
                <a:gridCol w="21721186">
                  <a:extLst>
                    <a:ext uri="{9D8B030D-6E8A-4147-A177-3AD203B41FA5}">
                      <a16:colId xmlns:a16="http://schemas.microsoft.com/office/drawing/2014/main" val="20000"/>
                    </a:ext>
                  </a:extLst>
                </a:gridCol>
              </a:tblGrid>
              <a:tr h="629748">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4400" b="1" kern="1200" spc="100" baseline="0" dirty="0">
                          <a:solidFill>
                            <a:schemeClr val="bg1"/>
                          </a:solidFill>
                          <a:latin typeface="Arial" charset="0"/>
                          <a:ea typeface="Arial" charset="0"/>
                          <a:cs typeface="Arial" charset="0"/>
                        </a:rPr>
                        <a:t>Study Purpose</a:t>
                      </a:r>
                    </a:p>
                  </a:txBody>
                  <a:tcPr marL="219456" marR="219456" marT="137160" marB="13716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5884641">
                <a:tc>
                  <a:txBody>
                    <a:bodyPr/>
                    <a:lstStyle/>
                    <a:p>
                      <a:pPr rtl="0"/>
                      <a:r>
                        <a:rPr lang="en-US" sz="3600" b="0" i="0" u="none" strike="noStrike" kern="1200" dirty="0">
                          <a:solidFill>
                            <a:schemeClr val="tx1"/>
                          </a:solidFill>
                          <a:effectLst/>
                          <a:latin typeface="+mn-lt"/>
                          <a:ea typeface="+mn-ea"/>
                          <a:cs typeface="+mn-cs"/>
                        </a:rPr>
                        <a:t>The purpose of this study is to explore potential differentials in the robustness of quantitative and qualitative research methods between published MM educational research and IES funded research. To analyze this, the following research questions were used:</a:t>
                      </a:r>
                    </a:p>
                    <a:p>
                      <a:pPr rtl="0"/>
                      <a:endParaRPr lang="en-US" sz="3600" b="0" dirty="0">
                        <a:effectLst/>
                      </a:endParaRPr>
                    </a:p>
                    <a:p>
                      <a:pPr marL="457200" indent="-457200" rtl="0">
                        <a:buFont typeface="Arial" panose="020B0604020202020204" pitchFamily="34" charset="0"/>
                        <a:buChar char="•"/>
                      </a:pPr>
                      <a:r>
                        <a:rPr lang="en-US" sz="3600" b="0" i="0" u="none" strike="noStrike" kern="1200" dirty="0">
                          <a:solidFill>
                            <a:schemeClr val="tx1"/>
                          </a:solidFill>
                          <a:effectLst/>
                          <a:latin typeface="+mn-lt"/>
                          <a:ea typeface="+mn-ea"/>
                          <a:cs typeface="+mn-cs"/>
                        </a:rPr>
                        <a:t>What quantitative methods have been used in MM K – 12 educational research and in IES funded studies from 2014 – 2019?</a:t>
                      </a:r>
                    </a:p>
                    <a:p>
                      <a:pPr marL="514350" indent="-514350" rtl="0">
                        <a:buAutoNum type="arabicParenR"/>
                      </a:pPr>
                      <a:endParaRPr lang="en-US" sz="3600" b="0" dirty="0">
                        <a:effectLst/>
                      </a:endParaRPr>
                    </a:p>
                    <a:p>
                      <a:pPr marL="457200" indent="-457200" rtl="0">
                        <a:buFont typeface="Arial" panose="020B0604020202020204" pitchFamily="34" charset="0"/>
                        <a:buChar char="•"/>
                      </a:pPr>
                      <a:r>
                        <a:rPr lang="en-US" sz="3600" b="0" i="0" u="none" strike="noStrike" kern="1200" dirty="0">
                          <a:solidFill>
                            <a:schemeClr val="tx1"/>
                          </a:solidFill>
                          <a:effectLst/>
                          <a:latin typeface="+mn-lt"/>
                          <a:ea typeface="+mn-ea"/>
                          <a:cs typeface="+mn-cs"/>
                        </a:rPr>
                        <a:t>What qualitative methods have been used in MM K – 12 educational research and in IES funded studies from 2014 – 2019?</a:t>
                      </a:r>
                    </a:p>
                    <a:p>
                      <a:pPr rtl="0"/>
                      <a:endParaRPr lang="en-US" sz="3600" b="0" dirty="0">
                        <a:effectLst/>
                      </a:endParaRPr>
                    </a:p>
                    <a:p>
                      <a:pPr marL="457200" indent="-457200" rtl="0">
                        <a:buFont typeface="Arial" panose="020B0604020202020204" pitchFamily="34" charset="0"/>
                        <a:buChar char="•"/>
                      </a:pPr>
                      <a:r>
                        <a:rPr lang="en-US" sz="3600" b="0" i="0" u="none" strike="noStrike" kern="1200" dirty="0">
                          <a:solidFill>
                            <a:schemeClr val="tx1"/>
                          </a:solidFill>
                          <a:effectLst/>
                          <a:latin typeface="+mn-lt"/>
                          <a:ea typeface="+mn-ea"/>
                          <a:cs typeface="+mn-cs"/>
                        </a:rPr>
                        <a:t>What relationships between the quantitative and qualitative research methods used in K – 12 educational research and IES funded studies are found by integrating the systematic review?</a:t>
                      </a:r>
                      <a:endParaRPr lang="en-US" sz="3600" dirty="0">
                        <a:latin typeface="Times New Roman" charset="0"/>
                        <a:ea typeface="Times New Roman" charset="0"/>
                        <a:cs typeface="Times New Roman" charset="0"/>
                      </a:endParaRPr>
                    </a:p>
                    <a:p>
                      <a:pPr marL="0" marR="0" indent="0" algn="l" defTabSz="3535710" rtl="0" eaLnBrk="1" fontAlgn="auto" latinLnBrk="0" hangingPunct="1">
                        <a:lnSpc>
                          <a:spcPct val="100000"/>
                        </a:lnSpc>
                        <a:spcBef>
                          <a:spcPts val="0"/>
                        </a:spcBef>
                        <a:spcAft>
                          <a:spcPts val="3000"/>
                        </a:spcAft>
                        <a:buClrTx/>
                        <a:buSzTx/>
                        <a:buFont typeface="Arial" charset="0"/>
                        <a:buNone/>
                        <a:tabLst/>
                        <a:defRPr/>
                      </a:pPr>
                      <a:endParaRPr lang="en-US" sz="1800" i="1" dirty="0">
                        <a:latin typeface="Times New Roman" charset="0"/>
                        <a:ea typeface="Times New Roman" charset="0"/>
                        <a:cs typeface="Times New Roman" charset="0"/>
                      </a:endParaRPr>
                    </a:p>
                  </a:txBody>
                  <a:tcPr marL="219456" marR="219456" marT="219456" marB="219456">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13" name="Table 12">
            <a:extLst>
              <a:ext uri="{FF2B5EF4-FFF2-40B4-BE49-F238E27FC236}">
                <a16:creationId xmlns:a16="http://schemas.microsoft.com/office/drawing/2014/main" id="{52720AD4-341E-EC4C-AD4B-33DC2D7986F4}"/>
              </a:ext>
            </a:extLst>
          </p:cNvPr>
          <p:cNvGraphicFramePr>
            <a:graphicFrameLocks noGrp="1"/>
          </p:cNvGraphicFramePr>
          <p:nvPr>
            <p:extLst>
              <p:ext uri="{D42A27DB-BD31-4B8C-83A1-F6EECF244321}">
                <p14:modId xmlns:p14="http://schemas.microsoft.com/office/powerpoint/2010/main" val="3512433922"/>
              </p:ext>
            </p:extLst>
          </p:nvPr>
        </p:nvGraphicFramePr>
        <p:xfrm>
          <a:off x="36033115" y="23892288"/>
          <a:ext cx="7117856" cy="7256256"/>
        </p:xfrm>
        <a:graphic>
          <a:graphicData uri="http://schemas.openxmlformats.org/drawingml/2006/table">
            <a:tbl>
              <a:tblPr firstRow="1" bandRow="1">
                <a:solidFill>
                  <a:srgbClr val="9D1625"/>
                </a:solidFill>
                <a:effectLst/>
                <a:tableStyleId>{5C22544A-7EE6-4342-B048-85BDC9FD1C3A}</a:tableStyleId>
              </a:tblPr>
              <a:tblGrid>
                <a:gridCol w="7117856">
                  <a:extLst>
                    <a:ext uri="{9D8B030D-6E8A-4147-A177-3AD203B41FA5}">
                      <a16:colId xmlns:a16="http://schemas.microsoft.com/office/drawing/2014/main" val="20000"/>
                    </a:ext>
                  </a:extLst>
                </a:gridCol>
              </a:tblGrid>
              <a:tr h="1180413">
                <a:tc>
                  <a:txBody>
                    <a:bodyPr/>
                    <a:lstStyle/>
                    <a:p>
                      <a:pPr algn="l"/>
                      <a:r>
                        <a:rPr lang="en-US" sz="4400" b="1" spc="300" dirty="0">
                          <a:latin typeface="Arial" charset="0"/>
                          <a:ea typeface="Arial" charset="0"/>
                          <a:cs typeface="Arial" charset="0"/>
                        </a:rPr>
                        <a:t>References</a:t>
                      </a:r>
                    </a:p>
                  </a:txBody>
                  <a:tcPr marL="219456" marR="548640" marT="137160" marB="1371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D1824"/>
                    </a:solidFill>
                  </a:tcPr>
                </a:tc>
                <a:extLst>
                  <a:ext uri="{0D108BD9-81ED-4DB2-BD59-A6C34878D82A}">
                    <a16:rowId xmlns:a16="http://schemas.microsoft.com/office/drawing/2014/main" val="10000"/>
                  </a:ext>
                </a:extLst>
              </a:tr>
              <a:tr h="6075843">
                <a:tc>
                  <a:txBody>
                    <a:bodyPr/>
                    <a:lstStyle/>
                    <a:p>
                      <a:r>
                        <a:rPr lang="en-US" sz="2800" b="0" i="0" kern="1200" dirty="0">
                          <a:solidFill>
                            <a:schemeClr val="bg1"/>
                          </a:solidFill>
                          <a:effectLst/>
                          <a:latin typeface="+mn-lt"/>
                          <a:ea typeface="+mn-ea"/>
                          <a:cs typeface="+mn-cs"/>
                        </a:rPr>
                        <a:t>Institute of Education Sciences (IES), U.S. Department of Education (USDE), &amp; National Science Foundation (NSF). (2013). Common Guidelines for Education Research and Development. </a:t>
                      </a:r>
                    </a:p>
                    <a:p>
                      <a:r>
                        <a:rPr lang="en-US" sz="2800" b="0" i="0" kern="1200" dirty="0">
                          <a:solidFill>
                            <a:schemeClr val="bg1"/>
                          </a:solidFill>
                          <a:effectLst/>
                          <a:latin typeface="+mn-lt"/>
                          <a:ea typeface="+mn-ea"/>
                          <a:cs typeface="+mn-cs"/>
                        </a:rPr>
                        <a:t> </a:t>
                      </a:r>
                      <a:r>
                        <a:rPr lang="en-US" sz="2800" b="0" i="0" u="none" strike="noStrike" kern="1200" dirty="0">
                          <a:solidFill>
                            <a:schemeClr val="bg1"/>
                          </a:solidFill>
                          <a:effectLst/>
                          <a:latin typeface="+mn-lt"/>
                          <a:ea typeface="+mn-ea"/>
                          <a:cs typeface="+mn-cs"/>
                          <a:hlinkClick r:id="rId2">
                            <a:extLst>
                              <a:ext uri="{A12FA001-AC4F-418D-AE19-62706E023703}">
                                <ahyp:hlinkClr xmlns:ahyp="http://schemas.microsoft.com/office/drawing/2018/hyperlinkcolor" val="tx"/>
                              </a:ext>
                            </a:extLst>
                          </a:hlinkClick>
                        </a:rPr>
                        <a:t>https://ies.ed.gov/pdf/CommonGuidelines.pdf</a:t>
                      </a:r>
                      <a:endParaRPr lang="en-US" sz="2800" b="0" i="0" u="none" strike="noStrike" kern="1200" dirty="0">
                        <a:solidFill>
                          <a:schemeClr val="bg1"/>
                        </a:solidFill>
                        <a:effectLst/>
                        <a:latin typeface="+mn-lt"/>
                        <a:ea typeface="+mn-ea"/>
                        <a:cs typeface="+mn-cs"/>
                      </a:endParaRPr>
                    </a:p>
                    <a:p>
                      <a:endParaRPr lang="en-US" sz="2800" b="0" i="0" kern="1200" dirty="0">
                        <a:solidFill>
                          <a:schemeClr val="bg1"/>
                        </a:solidFill>
                        <a:effectLst/>
                        <a:latin typeface="+mn-lt"/>
                        <a:ea typeface="+mn-ea"/>
                        <a:cs typeface="+mn-cs"/>
                      </a:endParaRPr>
                    </a:p>
                    <a:p>
                      <a:r>
                        <a:rPr lang="en-US" sz="2800" b="0" i="0" kern="1200" dirty="0">
                          <a:solidFill>
                            <a:schemeClr val="bg1"/>
                          </a:solidFill>
                          <a:effectLst/>
                          <a:latin typeface="+mn-lt"/>
                          <a:ea typeface="+mn-ea"/>
                          <a:cs typeface="+mn-cs"/>
                        </a:rPr>
                        <a:t>Onwuegbuzie, A. J. (2016). A Call for Conducting Multivariate Mixed Analysis. Journal of Educational Issues, 2(2), 1-30. </a:t>
                      </a:r>
                      <a:r>
                        <a:rPr lang="en-US" sz="2800" b="0" i="0" u="none" strike="noStrike" kern="1200" dirty="0">
                          <a:solidFill>
                            <a:schemeClr val="bg1"/>
                          </a:solidFill>
                          <a:effectLst/>
                          <a:latin typeface="+mn-lt"/>
                          <a:ea typeface="+mn-ea"/>
                          <a:cs typeface="+mn-cs"/>
                          <a:hlinkClick r:id="rId3">
                            <a:extLst>
                              <a:ext uri="{A12FA001-AC4F-418D-AE19-62706E023703}">
                                <ahyp:hlinkClr xmlns:ahyp="http://schemas.microsoft.com/office/drawing/2018/hyperlinkcolor" val="tx"/>
                              </a:ext>
                            </a:extLst>
                          </a:hlinkClick>
                        </a:rPr>
                        <a:t>https://doi:10.5296/jei.v2i2.9316</a:t>
                      </a:r>
                      <a:endParaRPr lang="en-US" sz="2800" b="0" i="0" u="none" strike="noStrike" kern="1200" dirty="0">
                        <a:solidFill>
                          <a:schemeClr val="bg1"/>
                        </a:solidFill>
                        <a:effectLst/>
                        <a:latin typeface="+mn-lt"/>
                        <a:ea typeface="+mn-ea"/>
                        <a:cs typeface="+mn-cs"/>
                      </a:endParaRPr>
                    </a:p>
                    <a:p>
                      <a:endParaRPr lang="en-US" sz="1700" b="0" i="0" kern="1200" dirty="0">
                        <a:solidFill>
                          <a:schemeClr val="bg1"/>
                        </a:solidFill>
                        <a:effectLst/>
                        <a:latin typeface="+mn-lt"/>
                        <a:ea typeface="+mn-ea"/>
                        <a:cs typeface="+mn-cs"/>
                      </a:endParaRPr>
                    </a:p>
                  </a:txBody>
                  <a:tcPr marL="219456" marR="548640" marT="219456" marB="219456">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bg2">
                          <a:lumMod val="90000"/>
                        </a:schemeClr>
                      </a:solidFill>
                      <a:prstDash val="solid"/>
                      <a:round/>
                      <a:headEnd type="none" w="med" len="med"/>
                      <a:tailEnd type="none" w="med" len="med"/>
                    </a:lnB>
                    <a:lnTlToBr w="12700" cmpd="sng">
                      <a:noFill/>
                      <a:prstDash val="solid"/>
                    </a:lnTlToBr>
                    <a:lnBlToTr w="12700" cmpd="sng">
                      <a:noFill/>
                      <a:prstDash val="solid"/>
                    </a:lnBlToTr>
                    <a:solidFill>
                      <a:srgbClr val="CB2433"/>
                    </a:solidFill>
                  </a:tcPr>
                </a:tc>
                <a:extLst>
                  <a:ext uri="{0D108BD9-81ED-4DB2-BD59-A6C34878D82A}">
                    <a16:rowId xmlns:a16="http://schemas.microsoft.com/office/drawing/2014/main" val="10001"/>
                  </a:ext>
                </a:extLst>
              </a:tr>
            </a:tbl>
          </a:graphicData>
        </a:graphic>
      </p:graphicFrame>
      <p:sp>
        <p:nvSpPr>
          <p:cNvPr id="16" name="TextBox 15">
            <a:extLst>
              <a:ext uri="{FF2B5EF4-FFF2-40B4-BE49-F238E27FC236}">
                <a16:creationId xmlns:a16="http://schemas.microsoft.com/office/drawing/2014/main" id="{AFC04EEE-8A99-404E-A855-0C691B2DA487}"/>
              </a:ext>
            </a:extLst>
          </p:cNvPr>
          <p:cNvSpPr txBox="1"/>
          <p:nvPr/>
        </p:nvSpPr>
        <p:spPr>
          <a:xfrm>
            <a:off x="1580666" y="499815"/>
            <a:ext cx="29465391" cy="3211135"/>
          </a:xfrm>
          <a:prstGeom prst="rect">
            <a:avLst/>
          </a:prstGeom>
          <a:noFill/>
        </p:spPr>
        <p:txBody>
          <a:bodyPr wrap="square" rtlCol="0">
            <a:spAutoFit/>
          </a:bodyPr>
          <a:lstStyle/>
          <a:p>
            <a:pPr>
              <a:spcBef>
                <a:spcPts val="785"/>
              </a:spcBef>
              <a:spcAft>
                <a:spcPts val="785"/>
              </a:spcAft>
            </a:pPr>
            <a:r>
              <a:rPr lang="en-US" sz="5600" b="1" dirty="0">
                <a:solidFill>
                  <a:schemeClr val="bg1"/>
                </a:solidFill>
                <a:latin typeface="Calibri" panose="020F0502020204030204" pitchFamily="34" charset="0"/>
                <a:cs typeface="Calibri" panose="020F0502020204030204" pitchFamily="34" charset="0"/>
              </a:rPr>
              <a:t>An Integrated Analysis of the Quantitative and Qualitative Methods Used in Mixed Methods K – 12 Educational Research and in Institute of Education Sciences Funded Research From 2014 – 2019</a:t>
            </a:r>
          </a:p>
          <a:p>
            <a:pPr>
              <a:spcBef>
                <a:spcPts val="785"/>
              </a:spcBef>
              <a:spcAft>
                <a:spcPts val="785"/>
              </a:spcAft>
            </a:pPr>
            <a:r>
              <a:rPr lang="en-US" sz="3200" b="1" i="1" dirty="0">
                <a:solidFill>
                  <a:schemeClr val="bg1"/>
                </a:solidFill>
                <a:latin typeface="Calibri" panose="020F0502020204030204" pitchFamily="34" charset="0"/>
                <a:cs typeface="Calibri" panose="020F0502020204030204" pitchFamily="34" charset="0"/>
              </a:rPr>
              <a:t>Karen M. Alexander and Jay Jeffries</a:t>
            </a:r>
          </a:p>
          <a:p>
            <a:pPr>
              <a:spcBef>
                <a:spcPts val="785"/>
              </a:spcBef>
              <a:spcAft>
                <a:spcPts val="785"/>
              </a:spcAft>
            </a:pPr>
            <a:r>
              <a:rPr lang="en-US" sz="3200" i="1" dirty="0" err="1">
                <a:solidFill>
                  <a:schemeClr val="bg1"/>
                </a:solidFill>
              </a:rPr>
              <a:t>Buros</a:t>
            </a:r>
            <a:r>
              <a:rPr lang="en-US" sz="3200" i="1" dirty="0">
                <a:solidFill>
                  <a:schemeClr val="bg1"/>
                </a:solidFill>
              </a:rPr>
              <a:t> Center for Testing and University of Nebraska-Lincoln Department of Educational Psychology</a:t>
            </a:r>
          </a:p>
        </p:txBody>
      </p:sp>
      <p:pic>
        <p:nvPicPr>
          <p:cNvPr id="18" name="Picture 17" descr="A picture containing text, clipart&#10;&#10;Description automatically generated">
            <a:extLst>
              <a:ext uri="{FF2B5EF4-FFF2-40B4-BE49-F238E27FC236}">
                <a16:creationId xmlns:a16="http://schemas.microsoft.com/office/drawing/2014/main" id="{E1138849-6B00-4CE6-B589-68CCF7277A30}"/>
              </a:ext>
            </a:extLst>
          </p:cNvPr>
          <p:cNvPicPr>
            <a:picLocks noChangeAspect="1"/>
          </p:cNvPicPr>
          <p:nvPr/>
        </p:nvPicPr>
        <p:blipFill>
          <a:blip r:embed="rId4"/>
          <a:stretch>
            <a:fillRect/>
          </a:stretch>
        </p:blipFill>
        <p:spPr>
          <a:xfrm>
            <a:off x="5707437" y="15855759"/>
            <a:ext cx="13490412" cy="4950390"/>
          </a:xfrm>
          <a:prstGeom prst="rect">
            <a:avLst/>
          </a:prstGeom>
        </p:spPr>
      </p:pic>
      <p:graphicFrame>
        <p:nvGraphicFramePr>
          <p:cNvPr id="17" name="Chart 16">
            <a:extLst>
              <a:ext uri="{FF2B5EF4-FFF2-40B4-BE49-F238E27FC236}">
                <a16:creationId xmlns:a16="http://schemas.microsoft.com/office/drawing/2014/main" id="{B32156BE-7917-944E-BC48-38CC4054B2AB}"/>
              </a:ext>
            </a:extLst>
          </p:cNvPr>
          <p:cNvGraphicFramePr>
            <a:graphicFrameLocks/>
          </p:cNvGraphicFramePr>
          <p:nvPr>
            <p:extLst>
              <p:ext uri="{D42A27DB-BD31-4B8C-83A1-F6EECF244321}">
                <p14:modId xmlns:p14="http://schemas.microsoft.com/office/powerpoint/2010/main" val="996955477"/>
              </p:ext>
            </p:extLst>
          </p:nvPr>
        </p:nvGraphicFramePr>
        <p:xfrm>
          <a:off x="23272693" y="4940027"/>
          <a:ext cx="19849119" cy="1015178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9" name="Chart 18">
            <a:extLst>
              <a:ext uri="{FF2B5EF4-FFF2-40B4-BE49-F238E27FC236}">
                <a16:creationId xmlns:a16="http://schemas.microsoft.com/office/drawing/2014/main" id="{4C309317-283D-224B-BC07-8D345642F530}"/>
              </a:ext>
            </a:extLst>
          </p:cNvPr>
          <p:cNvGraphicFramePr>
            <a:graphicFrameLocks/>
          </p:cNvGraphicFramePr>
          <p:nvPr>
            <p:extLst>
              <p:ext uri="{D42A27DB-BD31-4B8C-83A1-F6EECF244321}">
                <p14:modId xmlns:p14="http://schemas.microsoft.com/office/powerpoint/2010/main" val="1532145509"/>
              </p:ext>
            </p:extLst>
          </p:nvPr>
        </p:nvGraphicFramePr>
        <p:xfrm>
          <a:off x="23301851" y="15091813"/>
          <a:ext cx="19849119" cy="8283779"/>
        </p:xfrm>
        <a:graphic>
          <a:graphicData uri="http://schemas.openxmlformats.org/drawingml/2006/chart">
            <c:chart xmlns:c="http://schemas.openxmlformats.org/drawingml/2006/chart" xmlns:r="http://schemas.openxmlformats.org/officeDocument/2006/relationships" r:id="rId6"/>
          </a:graphicData>
        </a:graphic>
      </p:graphicFrame>
      <p:grpSp>
        <p:nvGrpSpPr>
          <p:cNvPr id="26" name="Group 25">
            <a:extLst>
              <a:ext uri="{FF2B5EF4-FFF2-40B4-BE49-F238E27FC236}">
                <a16:creationId xmlns:a16="http://schemas.microsoft.com/office/drawing/2014/main" id="{C30092B2-575E-6D4B-BC80-D45DA8C1E50E}"/>
              </a:ext>
            </a:extLst>
          </p:cNvPr>
          <p:cNvGrpSpPr/>
          <p:nvPr/>
        </p:nvGrpSpPr>
        <p:grpSpPr>
          <a:xfrm>
            <a:off x="23301851" y="14618117"/>
            <a:ext cx="3254176" cy="1702776"/>
            <a:chOff x="16052945" y="19343044"/>
            <a:chExt cx="3434082" cy="1293898"/>
          </a:xfrm>
        </p:grpSpPr>
        <p:sp>
          <p:nvSpPr>
            <p:cNvPr id="11" name="Rectangle 10">
              <a:extLst>
                <a:ext uri="{FF2B5EF4-FFF2-40B4-BE49-F238E27FC236}">
                  <a16:creationId xmlns:a16="http://schemas.microsoft.com/office/drawing/2014/main" id="{6591C521-D428-5E4E-A50C-0F842DD7671B}"/>
                </a:ext>
              </a:extLst>
            </p:cNvPr>
            <p:cNvSpPr/>
            <p:nvPr/>
          </p:nvSpPr>
          <p:spPr>
            <a:xfrm>
              <a:off x="16052945" y="19343044"/>
              <a:ext cx="652679" cy="47209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8"/>
            </a:p>
          </p:txBody>
        </p:sp>
        <p:sp>
          <p:nvSpPr>
            <p:cNvPr id="23" name="Rectangle 22">
              <a:extLst>
                <a:ext uri="{FF2B5EF4-FFF2-40B4-BE49-F238E27FC236}">
                  <a16:creationId xmlns:a16="http://schemas.microsoft.com/office/drawing/2014/main" id="{3E91DD7A-C17A-4E40-A349-7DD6986B108D}"/>
                </a:ext>
              </a:extLst>
            </p:cNvPr>
            <p:cNvSpPr/>
            <p:nvPr/>
          </p:nvSpPr>
          <p:spPr>
            <a:xfrm>
              <a:off x="16052945" y="20040392"/>
              <a:ext cx="652679" cy="4720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8"/>
            </a:p>
          </p:txBody>
        </p:sp>
        <p:sp>
          <p:nvSpPr>
            <p:cNvPr id="21" name="TextBox 20">
              <a:extLst>
                <a:ext uri="{FF2B5EF4-FFF2-40B4-BE49-F238E27FC236}">
                  <a16:creationId xmlns:a16="http://schemas.microsoft.com/office/drawing/2014/main" id="{FDCA7BC3-43B0-8C4C-8CA4-1C45C72C3E5E}"/>
                </a:ext>
              </a:extLst>
            </p:cNvPr>
            <p:cNvSpPr txBox="1"/>
            <p:nvPr/>
          </p:nvSpPr>
          <p:spPr>
            <a:xfrm>
              <a:off x="16939842" y="19343044"/>
              <a:ext cx="1912316" cy="444356"/>
            </a:xfrm>
            <a:prstGeom prst="rect">
              <a:avLst/>
            </a:prstGeom>
            <a:noFill/>
          </p:spPr>
          <p:txBody>
            <a:bodyPr wrap="square" rtlCol="0">
              <a:spAutoFit/>
            </a:bodyPr>
            <a:lstStyle/>
            <a:p>
              <a:r>
                <a:rPr lang="en-US" sz="3200" b="1" dirty="0"/>
                <a:t>IES Study</a:t>
              </a:r>
            </a:p>
          </p:txBody>
        </p:sp>
        <p:sp>
          <p:nvSpPr>
            <p:cNvPr id="24" name="TextBox 23">
              <a:extLst>
                <a:ext uri="{FF2B5EF4-FFF2-40B4-BE49-F238E27FC236}">
                  <a16:creationId xmlns:a16="http://schemas.microsoft.com/office/drawing/2014/main" id="{195F094A-09C8-0F43-9014-5D118BE317CC}"/>
                </a:ext>
              </a:extLst>
            </p:cNvPr>
            <p:cNvSpPr txBox="1"/>
            <p:nvPr/>
          </p:nvSpPr>
          <p:spPr>
            <a:xfrm>
              <a:off x="16939842" y="19818390"/>
              <a:ext cx="2547185" cy="818552"/>
            </a:xfrm>
            <a:prstGeom prst="rect">
              <a:avLst/>
            </a:prstGeom>
            <a:noFill/>
          </p:spPr>
          <p:txBody>
            <a:bodyPr wrap="square" rtlCol="0">
              <a:spAutoFit/>
            </a:bodyPr>
            <a:lstStyle/>
            <a:p>
              <a:r>
                <a:rPr lang="en-US" sz="3200" b="1" dirty="0"/>
                <a:t>Journal</a:t>
              </a:r>
              <a:r>
                <a:rPr lang="en-US" sz="2400" b="1" dirty="0"/>
                <a:t> </a:t>
              </a:r>
              <a:r>
                <a:rPr lang="en-US" sz="3200" b="1" dirty="0"/>
                <a:t>Article</a:t>
              </a:r>
            </a:p>
          </p:txBody>
        </p:sp>
      </p:grpSp>
    </p:spTree>
    <p:extLst>
      <p:ext uri="{BB962C8B-B14F-4D97-AF65-F5344CB8AC3E}">
        <p14:creationId xmlns:p14="http://schemas.microsoft.com/office/powerpoint/2010/main" val="17487723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1683</TotalTime>
  <Words>791</Words>
  <Application>Microsoft Macintosh PowerPoint</Application>
  <PresentationFormat>Custom</PresentationFormat>
  <Paragraphs>45</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Slattery</dc:creator>
  <cp:lastModifiedBy>Jay Jeffries</cp:lastModifiedBy>
  <cp:revision>57</cp:revision>
  <dcterms:created xsi:type="dcterms:W3CDTF">2019-03-05T16:02:29Z</dcterms:created>
  <dcterms:modified xsi:type="dcterms:W3CDTF">2021-09-14T16:16:36Z</dcterms:modified>
</cp:coreProperties>
</file>

<file path=docProps/thumbnail.jpeg>
</file>